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3" r:id="rId8"/>
    <p:sldId id="262" r:id="rId9"/>
    <p:sldId id="264" r:id="rId10"/>
    <p:sldId id="266" r:id="rId11"/>
    <p:sldId id="268" r:id="rId12"/>
    <p:sldId id="267"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94572"/>
  </p:normalViewPr>
  <p:slideViewPr>
    <p:cSldViewPr snapToGrid="0" snapToObjects="1">
      <p:cViewPr varScale="1">
        <p:scale>
          <a:sx n="107" d="100"/>
          <a:sy n="107" d="100"/>
        </p:scale>
        <p:origin x="2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111F8-B917-6E40-8F39-B23B74431A6E}"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EF3B1-FB47-DE4B-BB92-ECA8DC744FF3}" type="slidenum">
              <a:rPr lang="en-US" smtClean="0"/>
              <a:t>‹#›</a:t>
            </a:fld>
            <a:endParaRPr lang="en-US"/>
          </a:p>
        </p:txBody>
      </p:sp>
    </p:spTree>
    <p:extLst>
      <p:ext uri="{BB962C8B-B14F-4D97-AF65-F5344CB8AC3E}">
        <p14:creationId xmlns:p14="http://schemas.microsoft.com/office/powerpoint/2010/main" val="3087654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1EF3B1-FB47-DE4B-BB92-ECA8DC744FF3}" type="slidenum">
              <a:rPr lang="en-US" smtClean="0"/>
              <a:t>8</a:t>
            </a:fld>
            <a:endParaRPr lang="en-US"/>
          </a:p>
        </p:txBody>
      </p:sp>
    </p:spTree>
    <p:extLst>
      <p:ext uri="{BB962C8B-B14F-4D97-AF65-F5344CB8AC3E}">
        <p14:creationId xmlns:p14="http://schemas.microsoft.com/office/powerpoint/2010/main" val="3118217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CD593-1547-DF46-90C1-AC4F1F6EFB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284F58-605F-6B43-A62B-7133271232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C83FCC-255B-3B47-95CC-8ACF67A93F2A}"/>
              </a:ext>
            </a:extLst>
          </p:cNvPr>
          <p:cNvSpPr>
            <a:spLocks noGrp="1"/>
          </p:cNvSpPr>
          <p:nvPr>
            <p:ph type="dt" sz="half" idx="10"/>
          </p:nvPr>
        </p:nvSpPr>
        <p:spPr/>
        <p:txBody>
          <a:bodyPr/>
          <a:lstStyle/>
          <a:p>
            <a:fld id="{C83D2944-D3E3-3A4E-BA99-13C103C6A92D}" type="datetimeFigureOut">
              <a:rPr lang="en-US" smtClean="0"/>
              <a:t>1/27/21</a:t>
            </a:fld>
            <a:endParaRPr lang="en-US"/>
          </a:p>
        </p:txBody>
      </p:sp>
      <p:sp>
        <p:nvSpPr>
          <p:cNvPr id="5" name="Footer Placeholder 4">
            <a:extLst>
              <a:ext uri="{FF2B5EF4-FFF2-40B4-BE49-F238E27FC236}">
                <a16:creationId xmlns:a16="http://schemas.microsoft.com/office/drawing/2014/main" id="{56068E79-FA77-DA4E-AD3B-FF5F90EE5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45C27-E9B9-BB46-8D39-D2043A02E649}"/>
              </a:ext>
            </a:extLst>
          </p:cNvPr>
          <p:cNvSpPr>
            <a:spLocks noGrp="1"/>
          </p:cNvSpPr>
          <p:nvPr>
            <p:ph type="sldNum" sz="quarter" idx="12"/>
          </p:nvPr>
        </p:nvSpPr>
        <p:spPr/>
        <p:txBody>
          <a:bodyPr/>
          <a:lstStyle/>
          <a:p>
            <a:fld id="{6EE85F3D-652E-3C4D-886B-A0686AFCE994}" type="slidenum">
              <a:rPr lang="en-US" smtClean="0"/>
              <a:t>‹#›</a:t>
            </a:fld>
            <a:endParaRPr lang="en-US"/>
          </a:p>
        </p:txBody>
      </p:sp>
    </p:spTree>
    <p:extLst>
      <p:ext uri="{BB962C8B-B14F-4D97-AF65-F5344CB8AC3E}">
        <p14:creationId xmlns:p14="http://schemas.microsoft.com/office/powerpoint/2010/main" val="2313117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1D18C-A214-5047-BDF3-C45015EFF0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D12ECD-15C2-3944-84BC-5471AA5555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4FCD3-7045-6942-A8E9-E7A00C33FD66}"/>
              </a:ext>
            </a:extLst>
          </p:cNvPr>
          <p:cNvSpPr>
            <a:spLocks noGrp="1"/>
          </p:cNvSpPr>
          <p:nvPr>
            <p:ph type="dt" sz="half" idx="10"/>
          </p:nvPr>
        </p:nvSpPr>
        <p:spPr/>
        <p:txBody>
          <a:bodyPr/>
          <a:lstStyle/>
          <a:p>
            <a:fld id="{C83D2944-D3E3-3A4E-BA99-13C103C6A92D}" type="datetimeFigureOut">
              <a:rPr lang="en-US" smtClean="0"/>
              <a:t>1/27/21</a:t>
            </a:fld>
            <a:endParaRPr lang="en-US"/>
          </a:p>
        </p:txBody>
      </p:sp>
      <p:sp>
        <p:nvSpPr>
          <p:cNvPr id="5" name="Footer Placeholder 4">
            <a:extLst>
              <a:ext uri="{FF2B5EF4-FFF2-40B4-BE49-F238E27FC236}">
                <a16:creationId xmlns:a16="http://schemas.microsoft.com/office/drawing/2014/main" id="{322DAEC1-D444-9740-AD3E-E7C0F0578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4EBD5-8703-664D-9A76-5D0C8B2C25F9}"/>
              </a:ext>
            </a:extLst>
          </p:cNvPr>
          <p:cNvSpPr>
            <a:spLocks noGrp="1"/>
          </p:cNvSpPr>
          <p:nvPr>
            <p:ph type="sldNum" sz="quarter" idx="12"/>
          </p:nvPr>
        </p:nvSpPr>
        <p:spPr/>
        <p:txBody>
          <a:bodyPr/>
          <a:lstStyle/>
          <a:p>
            <a:fld id="{6EE85F3D-652E-3C4D-886B-A0686AFCE994}" type="slidenum">
              <a:rPr lang="en-US" smtClean="0"/>
              <a:t>‹#›</a:t>
            </a:fld>
            <a:endParaRPr lang="en-US"/>
          </a:p>
        </p:txBody>
      </p:sp>
    </p:spTree>
    <p:extLst>
      <p:ext uri="{BB962C8B-B14F-4D97-AF65-F5344CB8AC3E}">
        <p14:creationId xmlns:p14="http://schemas.microsoft.com/office/powerpoint/2010/main" val="1742241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B00A98-C2CE-A947-AA29-9DE6D4BCBE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AC4F69-D84E-1B4F-B949-1D6D86D2CC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08C71-9D11-8A46-B597-1403FF5C412C}"/>
              </a:ext>
            </a:extLst>
          </p:cNvPr>
          <p:cNvSpPr>
            <a:spLocks noGrp="1"/>
          </p:cNvSpPr>
          <p:nvPr>
            <p:ph type="dt" sz="half" idx="10"/>
          </p:nvPr>
        </p:nvSpPr>
        <p:spPr/>
        <p:txBody>
          <a:bodyPr/>
          <a:lstStyle/>
          <a:p>
            <a:fld id="{C83D2944-D3E3-3A4E-BA99-13C103C6A92D}" type="datetimeFigureOut">
              <a:rPr lang="en-US" smtClean="0"/>
              <a:t>1/27/21</a:t>
            </a:fld>
            <a:endParaRPr lang="en-US"/>
          </a:p>
        </p:txBody>
      </p:sp>
      <p:sp>
        <p:nvSpPr>
          <p:cNvPr id="5" name="Footer Placeholder 4">
            <a:extLst>
              <a:ext uri="{FF2B5EF4-FFF2-40B4-BE49-F238E27FC236}">
                <a16:creationId xmlns:a16="http://schemas.microsoft.com/office/drawing/2014/main" id="{B1177037-ABBA-7F43-B0FB-C6F5298A5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95975-C015-3843-BF18-76DF3CCF048D}"/>
              </a:ext>
            </a:extLst>
          </p:cNvPr>
          <p:cNvSpPr>
            <a:spLocks noGrp="1"/>
          </p:cNvSpPr>
          <p:nvPr>
            <p:ph type="sldNum" sz="quarter" idx="12"/>
          </p:nvPr>
        </p:nvSpPr>
        <p:spPr/>
        <p:txBody>
          <a:bodyPr/>
          <a:lstStyle/>
          <a:p>
            <a:fld id="{6EE85F3D-652E-3C4D-886B-A0686AFCE994}" type="slidenum">
              <a:rPr lang="en-US" smtClean="0"/>
              <a:t>‹#›</a:t>
            </a:fld>
            <a:endParaRPr lang="en-US"/>
          </a:p>
        </p:txBody>
      </p:sp>
    </p:spTree>
    <p:extLst>
      <p:ext uri="{BB962C8B-B14F-4D97-AF65-F5344CB8AC3E}">
        <p14:creationId xmlns:p14="http://schemas.microsoft.com/office/powerpoint/2010/main" val="4253985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D9F3-9C5C-AC4B-9219-98BA4C455D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988164-141D-9C48-90E5-4D11CAD676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077FD-3D29-EC42-ACED-ACB63AE8EA2B}"/>
              </a:ext>
            </a:extLst>
          </p:cNvPr>
          <p:cNvSpPr>
            <a:spLocks noGrp="1"/>
          </p:cNvSpPr>
          <p:nvPr>
            <p:ph type="dt" sz="half" idx="10"/>
          </p:nvPr>
        </p:nvSpPr>
        <p:spPr/>
        <p:txBody>
          <a:bodyPr/>
          <a:lstStyle/>
          <a:p>
            <a:fld id="{C83D2944-D3E3-3A4E-BA99-13C103C6A92D}" type="datetimeFigureOut">
              <a:rPr lang="en-US" smtClean="0"/>
              <a:t>1/27/21</a:t>
            </a:fld>
            <a:endParaRPr lang="en-US"/>
          </a:p>
        </p:txBody>
      </p:sp>
      <p:sp>
        <p:nvSpPr>
          <p:cNvPr id="5" name="Footer Placeholder 4">
            <a:extLst>
              <a:ext uri="{FF2B5EF4-FFF2-40B4-BE49-F238E27FC236}">
                <a16:creationId xmlns:a16="http://schemas.microsoft.com/office/drawing/2014/main" id="{C9CDAFD0-6D7A-5D48-A4B0-AC719A1ED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ED59E1-F0AE-4344-8EA0-2B6722C9371A}"/>
              </a:ext>
            </a:extLst>
          </p:cNvPr>
          <p:cNvSpPr>
            <a:spLocks noGrp="1"/>
          </p:cNvSpPr>
          <p:nvPr>
            <p:ph type="sldNum" sz="quarter" idx="12"/>
          </p:nvPr>
        </p:nvSpPr>
        <p:spPr/>
        <p:txBody>
          <a:bodyPr/>
          <a:lstStyle/>
          <a:p>
            <a:fld id="{6EE85F3D-652E-3C4D-886B-A0686AFCE994}" type="slidenum">
              <a:rPr lang="en-US" smtClean="0"/>
              <a:t>‹#›</a:t>
            </a:fld>
            <a:endParaRPr lang="en-US"/>
          </a:p>
        </p:txBody>
      </p:sp>
    </p:spTree>
    <p:extLst>
      <p:ext uri="{BB962C8B-B14F-4D97-AF65-F5344CB8AC3E}">
        <p14:creationId xmlns:p14="http://schemas.microsoft.com/office/powerpoint/2010/main" val="1332315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A140-B545-1F4B-873F-A0A04E5858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C0C865-5894-A74E-8D72-D91E4873DC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A89E24-471A-0044-974F-BEA2E1BB4A2A}"/>
              </a:ext>
            </a:extLst>
          </p:cNvPr>
          <p:cNvSpPr>
            <a:spLocks noGrp="1"/>
          </p:cNvSpPr>
          <p:nvPr>
            <p:ph type="dt" sz="half" idx="10"/>
          </p:nvPr>
        </p:nvSpPr>
        <p:spPr/>
        <p:txBody>
          <a:bodyPr/>
          <a:lstStyle/>
          <a:p>
            <a:fld id="{C83D2944-D3E3-3A4E-BA99-13C103C6A92D}" type="datetimeFigureOut">
              <a:rPr lang="en-US" smtClean="0"/>
              <a:t>1/27/21</a:t>
            </a:fld>
            <a:endParaRPr lang="en-US"/>
          </a:p>
        </p:txBody>
      </p:sp>
      <p:sp>
        <p:nvSpPr>
          <p:cNvPr id="5" name="Footer Placeholder 4">
            <a:extLst>
              <a:ext uri="{FF2B5EF4-FFF2-40B4-BE49-F238E27FC236}">
                <a16:creationId xmlns:a16="http://schemas.microsoft.com/office/drawing/2014/main" id="{5B637AE9-C165-4E4F-9632-56535C0EF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2D82C-2CBB-BD47-ABB8-703A65C7B68F}"/>
              </a:ext>
            </a:extLst>
          </p:cNvPr>
          <p:cNvSpPr>
            <a:spLocks noGrp="1"/>
          </p:cNvSpPr>
          <p:nvPr>
            <p:ph type="sldNum" sz="quarter" idx="12"/>
          </p:nvPr>
        </p:nvSpPr>
        <p:spPr/>
        <p:txBody>
          <a:bodyPr/>
          <a:lstStyle/>
          <a:p>
            <a:fld id="{6EE85F3D-652E-3C4D-886B-A0686AFCE994}" type="slidenum">
              <a:rPr lang="en-US" smtClean="0"/>
              <a:t>‹#›</a:t>
            </a:fld>
            <a:endParaRPr lang="en-US"/>
          </a:p>
        </p:txBody>
      </p:sp>
    </p:spTree>
    <p:extLst>
      <p:ext uri="{BB962C8B-B14F-4D97-AF65-F5344CB8AC3E}">
        <p14:creationId xmlns:p14="http://schemas.microsoft.com/office/powerpoint/2010/main" val="253420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4FCF-A88B-7E48-A45E-35086AA8C3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4A3AD-1372-334A-BF32-1A38CD2D07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9D682B-C406-E945-868A-2B0F771575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698062-C8AF-CA48-AE90-855DBC30C99F}"/>
              </a:ext>
            </a:extLst>
          </p:cNvPr>
          <p:cNvSpPr>
            <a:spLocks noGrp="1"/>
          </p:cNvSpPr>
          <p:nvPr>
            <p:ph type="dt" sz="half" idx="10"/>
          </p:nvPr>
        </p:nvSpPr>
        <p:spPr/>
        <p:txBody>
          <a:bodyPr/>
          <a:lstStyle/>
          <a:p>
            <a:fld id="{C83D2944-D3E3-3A4E-BA99-13C103C6A92D}" type="datetimeFigureOut">
              <a:rPr lang="en-US" smtClean="0"/>
              <a:t>1/27/21</a:t>
            </a:fld>
            <a:endParaRPr lang="en-US"/>
          </a:p>
        </p:txBody>
      </p:sp>
      <p:sp>
        <p:nvSpPr>
          <p:cNvPr id="6" name="Footer Placeholder 5">
            <a:extLst>
              <a:ext uri="{FF2B5EF4-FFF2-40B4-BE49-F238E27FC236}">
                <a16:creationId xmlns:a16="http://schemas.microsoft.com/office/drawing/2014/main" id="{5E112861-61A4-DF4C-ADB8-41DA5400C5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FE3BA-E759-6F4A-9F61-6FDAC85FA376}"/>
              </a:ext>
            </a:extLst>
          </p:cNvPr>
          <p:cNvSpPr>
            <a:spLocks noGrp="1"/>
          </p:cNvSpPr>
          <p:nvPr>
            <p:ph type="sldNum" sz="quarter" idx="12"/>
          </p:nvPr>
        </p:nvSpPr>
        <p:spPr/>
        <p:txBody>
          <a:bodyPr/>
          <a:lstStyle/>
          <a:p>
            <a:fld id="{6EE85F3D-652E-3C4D-886B-A0686AFCE994}" type="slidenum">
              <a:rPr lang="en-US" smtClean="0"/>
              <a:t>‹#›</a:t>
            </a:fld>
            <a:endParaRPr lang="en-US"/>
          </a:p>
        </p:txBody>
      </p:sp>
    </p:spTree>
    <p:extLst>
      <p:ext uri="{BB962C8B-B14F-4D97-AF65-F5344CB8AC3E}">
        <p14:creationId xmlns:p14="http://schemas.microsoft.com/office/powerpoint/2010/main" val="306190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A8969-4DC9-9D4C-99FA-521EDA46A4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3B880F-9D9E-1B4F-9562-DBD8EC9917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C3DCC3-2159-5244-A8C0-E9320AF785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FC54A7-BEDE-4349-909D-94DF5DCF69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6947A-73E0-9741-BCF5-18F558C3D2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C227DC-BF2B-E64A-9CB8-CE507A5F05F2}"/>
              </a:ext>
            </a:extLst>
          </p:cNvPr>
          <p:cNvSpPr>
            <a:spLocks noGrp="1"/>
          </p:cNvSpPr>
          <p:nvPr>
            <p:ph type="dt" sz="half" idx="10"/>
          </p:nvPr>
        </p:nvSpPr>
        <p:spPr/>
        <p:txBody>
          <a:bodyPr/>
          <a:lstStyle/>
          <a:p>
            <a:fld id="{C83D2944-D3E3-3A4E-BA99-13C103C6A92D}" type="datetimeFigureOut">
              <a:rPr lang="en-US" smtClean="0"/>
              <a:t>1/27/21</a:t>
            </a:fld>
            <a:endParaRPr lang="en-US"/>
          </a:p>
        </p:txBody>
      </p:sp>
      <p:sp>
        <p:nvSpPr>
          <p:cNvPr id="8" name="Footer Placeholder 7">
            <a:extLst>
              <a:ext uri="{FF2B5EF4-FFF2-40B4-BE49-F238E27FC236}">
                <a16:creationId xmlns:a16="http://schemas.microsoft.com/office/drawing/2014/main" id="{2279D656-4125-FF4A-A8E0-F156E9E4F4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14BF34-875B-664B-B2E0-767F33830D16}"/>
              </a:ext>
            </a:extLst>
          </p:cNvPr>
          <p:cNvSpPr>
            <a:spLocks noGrp="1"/>
          </p:cNvSpPr>
          <p:nvPr>
            <p:ph type="sldNum" sz="quarter" idx="12"/>
          </p:nvPr>
        </p:nvSpPr>
        <p:spPr/>
        <p:txBody>
          <a:bodyPr/>
          <a:lstStyle/>
          <a:p>
            <a:fld id="{6EE85F3D-652E-3C4D-886B-A0686AFCE994}" type="slidenum">
              <a:rPr lang="en-US" smtClean="0"/>
              <a:t>‹#›</a:t>
            </a:fld>
            <a:endParaRPr lang="en-US"/>
          </a:p>
        </p:txBody>
      </p:sp>
    </p:spTree>
    <p:extLst>
      <p:ext uri="{BB962C8B-B14F-4D97-AF65-F5344CB8AC3E}">
        <p14:creationId xmlns:p14="http://schemas.microsoft.com/office/powerpoint/2010/main" val="1446817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4215-52B7-7446-8D51-2D5FFEE672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E3E55E-EF2C-F343-B7FC-25DCD73701B6}"/>
              </a:ext>
            </a:extLst>
          </p:cNvPr>
          <p:cNvSpPr>
            <a:spLocks noGrp="1"/>
          </p:cNvSpPr>
          <p:nvPr>
            <p:ph type="dt" sz="half" idx="10"/>
          </p:nvPr>
        </p:nvSpPr>
        <p:spPr/>
        <p:txBody>
          <a:bodyPr/>
          <a:lstStyle/>
          <a:p>
            <a:fld id="{C83D2944-D3E3-3A4E-BA99-13C103C6A92D}" type="datetimeFigureOut">
              <a:rPr lang="en-US" smtClean="0"/>
              <a:t>1/27/21</a:t>
            </a:fld>
            <a:endParaRPr lang="en-US"/>
          </a:p>
        </p:txBody>
      </p:sp>
      <p:sp>
        <p:nvSpPr>
          <p:cNvPr id="4" name="Footer Placeholder 3">
            <a:extLst>
              <a:ext uri="{FF2B5EF4-FFF2-40B4-BE49-F238E27FC236}">
                <a16:creationId xmlns:a16="http://schemas.microsoft.com/office/drawing/2014/main" id="{A1C08A38-A5DE-3F4B-8B99-BD82D8EFAE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AA6080-DCDF-E24A-8149-BE6F2EFE6E04}"/>
              </a:ext>
            </a:extLst>
          </p:cNvPr>
          <p:cNvSpPr>
            <a:spLocks noGrp="1"/>
          </p:cNvSpPr>
          <p:nvPr>
            <p:ph type="sldNum" sz="quarter" idx="12"/>
          </p:nvPr>
        </p:nvSpPr>
        <p:spPr/>
        <p:txBody>
          <a:bodyPr/>
          <a:lstStyle/>
          <a:p>
            <a:fld id="{6EE85F3D-652E-3C4D-886B-A0686AFCE994}" type="slidenum">
              <a:rPr lang="en-US" smtClean="0"/>
              <a:t>‹#›</a:t>
            </a:fld>
            <a:endParaRPr lang="en-US"/>
          </a:p>
        </p:txBody>
      </p:sp>
    </p:spTree>
    <p:extLst>
      <p:ext uri="{BB962C8B-B14F-4D97-AF65-F5344CB8AC3E}">
        <p14:creationId xmlns:p14="http://schemas.microsoft.com/office/powerpoint/2010/main" val="2105091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27DD19-24C9-6F41-899F-F11053324C4E}"/>
              </a:ext>
            </a:extLst>
          </p:cNvPr>
          <p:cNvSpPr>
            <a:spLocks noGrp="1"/>
          </p:cNvSpPr>
          <p:nvPr>
            <p:ph type="dt" sz="half" idx="10"/>
          </p:nvPr>
        </p:nvSpPr>
        <p:spPr/>
        <p:txBody>
          <a:bodyPr/>
          <a:lstStyle/>
          <a:p>
            <a:fld id="{C83D2944-D3E3-3A4E-BA99-13C103C6A92D}" type="datetimeFigureOut">
              <a:rPr lang="en-US" smtClean="0"/>
              <a:t>1/27/21</a:t>
            </a:fld>
            <a:endParaRPr lang="en-US"/>
          </a:p>
        </p:txBody>
      </p:sp>
      <p:sp>
        <p:nvSpPr>
          <p:cNvPr id="3" name="Footer Placeholder 2">
            <a:extLst>
              <a:ext uri="{FF2B5EF4-FFF2-40B4-BE49-F238E27FC236}">
                <a16:creationId xmlns:a16="http://schemas.microsoft.com/office/drawing/2014/main" id="{96336553-A557-8246-B594-23F5756175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3D6B18-7006-EE4F-8C88-716F94C70677}"/>
              </a:ext>
            </a:extLst>
          </p:cNvPr>
          <p:cNvSpPr>
            <a:spLocks noGrp="1"/>
          </p:cNvSpPr>
          <p:nvPr>
            <p:ph type="sldNum" sz="quarter" idx="12"/>
          </p:nvPr>
        </p:nvSpPr>
        <p:spPr/>
        <p:txBody>
          <a:bodyPr/>
          <a:lstStyle/>
          <a:p>
            <a:fld id="{6EE85F3D-652E-3C4D-886B-A0686AFCE994}" type="slidenum">
              <a:rPr lang="en-US" smtClean="0"/>
              <a:t>‹#›</a:t>
            </a:fld>
            <a:endParaRPr lang="en-US"/>
          </a:p>
        </p:txBody>
      </p:sp>
    </p:spTree>
    <p:extLst>
      <p:ext uri="{BB962C8B-B14F-4D97-AF65-F5344CB8AC3E}">
        <p14:creationId xmlns:p14="http://schemas.microsoft.com/office/powerpoint/2010/main" val="4238982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46C85-D9D6-AD40-87A0-2EBED6B2A9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3AB7D7-3079-CE48-A76B-5FE46911A9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3FAEEC-DD55-F941-972E-DFDDA5FF1A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B694C0-C06E-9240-83BB-763489891650}"/>
              </a:ext>
            </a:extLst>
          </p:cNvPr>
          <p:cNvSpPr>
            <a:spLocks noGrp="1"/>
          </p:cNvSpPr>
          <p:nvPr>
            <p:ph type="dt" sz="half" idx="10"/>
          </p:nvPr>
        </p:nvSpPr>
        <p:spPr/>
        <p:txBody>
          <a:bodyPr/>
          <a:lstStyle/>
          <a:p>
            <a:fld id="{C83D2944-D3E3-3A4E-BA99-13C103C6A92D}" type="datetimeFigureOut">
              <a:rPr lang="en-US" smtClean="0"/>
              <a:t>1/27/21</a:t>
            </a:fld>
            <a:endParaRPr lang="en-US"/>
          </a:p>
        </p:txBody>
      </p:sp>
      <p:sp>
        <p:nvSpPr>
          <p:cNvPr id="6" name="Footer Placeholder 5">
            <a:extLst>
              <a:ext uri="{FF2B5EF4-FFF2-40B4-BE49-F238E27FC236}">
                <a16:creationId xmlns:a16="http://schemas.microsoft.com/office/drawing/2014/main" id="{E3B1E970-1ADC-C244-B438-F06709246A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280EEF-CCA0-2743-8DB2-E8D9F7CA5E60}"/>
              </a:ext>
            </a:extLst>
          </p:cNvPr>
          <p:cNvSpPr>
            <a:spLocks noGrp="1"/>
          </p:cNvSpPr>
          <p:nvPr>
            <p:ph type="sldNum" sz="quarter" idx="12"/>
          </p:nvPr>
        </p:nvSpPr>
        <p:spPr/>
        <p:txBody>
          <a:bodyPr/>
          <a:lstStyle/>
          <a:p>
            <a:fld id="{6EE85F3D-652E-3C4D-886B-A0686AFCE994}" type="slidenum">
              <a:rPr lang="en-US" smtClean="0"/>
              <a:t>‹#›</a:t>
            </a:fld>
            <a:endParaRPr lang="en-US"/>
          </a:p>
        </p:txBody>
      </p:sp>
    </p:spTree>
    <p:extLst>
      <p:ext uri="{BB962C8B-B14F-4D97-AF65-F5344CB8AC3E}">
        <p14:creationId xmlns:p14="http://schemas.microsoft.com/office/powerpoint/2010/main" val="4274436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D2FB-71CE-AA41-BAF8-3CC828E1E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1FF725-8AB4-9741-B8B2-151ED4B8D3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78F27B-66E0-8F40-9A16-5B8BAE68A1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976DF4-8EDC-DA43-A952-F0F47831B313}"/>
              </a:ext>
            </a:extLst>
          </p:cNvPr>
          <p:cNvSpPr>
            <a:spLocks noGrp="1"/>
          </p:cNvSpPr>
          <p:nvPr>
            <p:ph type="dt" sz="half" idx="10"/>
          </p:nvPr>
        </p:nvSpPr>
        <p:spPr/>
        <p:txBody>
          <a:bodyPr/>
          <a:lstStyle/>
          <a:p>
            <a:fld id="{C83D2944-D3E3-3A4E-BA99-13C103C6A92D}" type="datetimeFigureOut">
              <a:rPr lang="en-US" smtClean="0"/>
              <a:t>1/27/21</a:t>
            </a:fld>
            <a:endParaRPr lang="en-US"/>
          </a:p>
        </p:txBody>
      </p:sp>
      <p:sp>
        <p:nvSpPr>
          <p:cNvPr id="6" name="Footer Placeholder 5">
            <a:extLst>
              <a:ext uri="{FF2B5EF4-FFF2-40B4-BE49-F238E27FC236}">
                <a16:creationId xmlns:a16="http://schemas.microsoft.com/office/drawing/2014/main" id="{291C456C-CA14-184A-897D-0F0D00182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44B13-A5AB-3D4B-B88A-663ADDEC953A}"/>
              </a:ext>
            </a:extLst>
          </p:cNvPr>
          <p:cNvSpPr>
            <a:spLocks noGrp="1"/>
          </p:cNvSpPr>
          <p:nvPr>
            <p:ph type="sldNum" sz="quarter" idx="12"/>
          </p:nvPr>
        </p:nvSpPr>
        <p:spPr/>
        <p:txBody>
          <a:bodyPr/>
          <a:lstStyle/>
          <a:p>
            <a:fld id="{6EE85F3D-652E-3C4D-886B-A0686AFCE994}" type="slidenum">
              <a:rPr lang="en-US" smtClean="0"/>
              <a:t>‹#›</a:t>
            </a:fld>
            <a:endParaRPr lang="en-US"/>
          </a:p>
        </p:txBody>
      </p:sp>
    </p:spTree>
    <p:extLst>
      <p:ext uri="{BB962C8B-B14F-4D97-AF65-F5344CB8AC3E}">
        <p14:creationId xmlns:p14="http://schemas.microsoft.com/office/powerpoint/2010/main" val="3154825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71E861-41B5-334A-B7D6-51DC57AC44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DC6F82-AC18-A345-A4E7-CE6D5CEB94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EBB67A-A4F0-294C-872B-BA212BCE2B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3D2944-D3E3-3A4E-BA99-13C103C6A92D}" type="datetimeFigureOut">
              <a:rPr lang="en-US" smtClean="0"/>
              <a:t>1/27/21</a:t>
            </a:fld>
            <a:endParaRPr lang="en-US"/>
          </a:p>
        </p:txBody>
      </p:sp>
      <p:sp>
        <p:nvSpPr>
          <p:cNvPr id="5" name="Footer Placeholder 4">
            <a:extLst>
              <a:ext uri="{FF2B5EF4-FFF2-40B4-BE49-F238E27FC236}">
                <a16:creationId xmlns:a16="http://schemas.microsoft.com/office/drawing/2014/main" id="{76CB0676-5279-B34A-8BC5-BA9515DCCF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DEF13-0E8A-224B-9A98-0758422FF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E85F3D-652E-3C4D-886B-A0686AFCE994}" type="slidenum">
              <a:rPr lang="en-US" smtClean="0"/>
              <a:t>‹#›</a:t>
            </a:fld>
            <a:endParaRPr lang="en-US"/>
          </a:p>
        </p:txBody>
      </p:sp>
    </p:spTree>
    <p:extLst>
      <p:ext uri="{BB962C8B-B14F-4D97-AF65-F5344CB8AC3E}">
        <p14:creationId xmlns:p14="http://schemas.microsoft.com/office/powerpoint/2010/main" val="3609415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580FA-0638-A04D-9BB5-03B97FE32EF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2EE894A-5496-E447-ADCC-6FEEFB4B5909}"/>
              </a:ext>
            </a:extLst>
          </p:cNvPr>
          <p:cNvSpPr>
            <a:spLocks noGrp="1"/>
          </p:cNvSpPr>
          <p:nvPr>
            <p:ph type="subTitle" idx="1"/>
          </p:nvPr>
        </p:nvSpPr>
        <p:spPr/>
        <p:txBody>
          <a:bodyPr/>
          <a:lstStyle/>
          <a:p>
            <a:endParaRPr lang="en-US"/>
          </a:p>
        </p:txBody>
      </p:sp>
      <p:pic>
        <p:nvPicPr>
          <p:cNvPr id="5" name="Picture 4" descr="Graphical user interface, application&#10;&#10;Description automatically generated">
            <a:extLst>
              <a:ext uri="{FF2B5EF4-FFF2-40B4-BE49-F238E27FC236}">
                <a16:creationId xmlns:a16="http://schemas.microsoft.com/office/drawing/2014/main" id="{56061A95-3B8E-4648-9216-602ED21B6E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7405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D39CC6-3D72-F947-8D0B-054C3D735E50}"/>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E4CEF142-4FF0-BA4D-9D16-1ED4923940EB}"/>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B8D7FD5B-C2ED-BB47-A574-C892EBA92BB3}"/>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May-June</a:t>
            </a:r>
            <a:endParaRPr lang="en-US" b="1" dirty="0">
              <a:ln>
                <a:solidFill>
                  <a:schemeClr val="bg1"/>
                </a:solidFill>
              </a:ln>
              <a:solidFill>
                <a:schemeClr val="bg1"/>
              </a:solidFill>
            </a:endParaRPr>
          </a:p>
        </p:txBody>
      </p:sp>
      <p:sp>
        <p:nvSpPr>
          <p:cNvPr id="7" name="TextBox 6">
            <a:extLst>
              <a:ext uri="{FF2B5EF4-FFF2-40B4-BE49-F238E27FC236}">
                <a16:creationId xmlns:a16="http://schemas.microsoft.com/office/drawing/2014/main" id="{D3FC2BDB-BFE1-F242-8CFE-3C18804E4FED}"/>
              </a:ext>
            </a:extLst>
          </p:cNvPr>
          <p:cNvSpPr txBox="1"/>
          <p:nvPr/>
        </p:nvSpPr>
        <p:spPr>
          <a:xfrm>
            <a:off x="8208228" y="1309358"/>
            <a:ext cx="2144423" cy="369332"/>
          </a:xfrm>
          <a:prstGeom prst="rect">
            <a:avLst/>
          </a:prstGeom>
          <a:noFill/>
        </p:spPr>
        <p:txBody>
          <a:bodyPr wrap="square" rtlCol="0">
            <a:spAutoFit/>
          </a:bodyPr>
          <a:lstStyle/>
          <a:p>
            <a:r>
              <a:rPr lang="en-US" dirty="0"/>
              <a:t>Comparison Cloud</a:t>
            </a:r>
          </a:p>
        </p:txBody>
      </p:sp>
      <p:pic>
        <p:nvPicPr>
          <p:cNvPr id="8" name="Picture 7" descr="A picture containing timeline&#10;&#10;Description automatically generated">
            <a:extLst>
              <a:ext uri="{FF2B5EF4-FFF2-40B4-BE49-F238E27FC236}">
                <a16:creationId xmlns:a16="http://schemas.microsoft.com/office/drawing/2014/main" id="{6714C5DD-9A75-AB40-8EA5-D5D306A28EA0}"/>
              </a:ext>
            </a:extLst>
          </p:cNvPr>
          <p:cNvPicPr>
            <a:picLocks noChangeAspect="1"/>
          </p:cNvPicPr>
          <p:nvPr/>
        </p:nvPicPr>
        <p:blipFill>
          <a:blip r:embed="rId3"/>
          <a:stretch>
            <a:fillRect/>
          </a:stretch>
        </p:blipFill>
        <p:spPr>
          <a:xfrm>
            <a:off x="6562873" y="1815400"/>
            <a:ext cx="4850652" cy="4417932"/>
          </a:xfrm>
          <a:prstGeom prst="rect">
            <a:avLst/>
          </a:prstGeom>
          <a:ln>
            <a:solidFill>
              <a:schemeClr val="tx1"/>
            </a:solidFill>
          </a:ln>
        </p:spPr>
      </p:pic>
      <p:sp>
        <p:nvSpPr>
          <p:cNvPr id="9" name="Content Placeholder 2">
            <a:extLst>
              <a:ext uri="{FF2B5EF4-FFF2-40B4-BE49-F238E27FC236}">
                <a16:creationId xmlns:a16="http://schemas.microsoft.com/office/drawing/2014/main" id="{746547D9-9189-F84E-B01D-BD58DEF54855}"/>
              </a:ext>
            </a:extLst>
          </p:cNvPr>
          <p:cNvSpPr>
            <a:spLocks noGrp="1"/>
          </p:cNvSpPr>
          <p:nvPr>
            <p:ph idx="1"/>
          </p:nvPr>
        </p:nvSpPr>
        <p:spPr>
          <a:xfrm>
            <a:off x="778475" y="1946786"/>
            <a:ext cx="4988144" cy="4058401"/>
          </a:xfrm>
        </p:spPr>
        <p:txBody>
          <a:bodyPr>
            <a:normAutofit/>
          </a:bodyPr>
          <a:lstStyle/>
          <a:p>
            <a:r>
              <a:rPr lang="en-US" sz="2000" dirty="0"/>
              <a:t>“Black lives”, “Lives Matter”. May 25 marked the beginning of the BLM protests around the country.   An important shift happened about trending topics in June. Might have been the cause of drop in brand mention.</a:t>
            </a:r>
          </a:p>
          <a:p>
            <a:endParaRPr lang="en-US" sz="2000" dirty="0"/>
          </a:p>
          <a:p>
            <a:endParaRPr lang="en-US" sz="2000" dirty="0"/>
          </a:p>
          <a:p>
            <a:r>
              <a:rPr lang="en-US" sz="2000" dirty="0"/>
              <a:t>“Year </a:t>
            </a:r>
            <a:r>
              <a:rPr lang="en-US" sz="2000" dirty="0" err="1"/>
              <a:t>nike</a:t>
            </a:r>
            <a:r>
              <a:rPr lang="en-US" sz="2000" dirty="0"/>
              <a:t>” seems to be associated with Nike’s financials, as its fiscal year ends on May 31.</a:t>
            </a:r>
          </a:p>
          <a:p>
            <a:pPr marL="0" indent="0">
              <a:buNone/>
            </a:pPr>
            <a:endParaRPr lang="en-US" sz="2000" dirty="0"/>
          </a:p>
        </p:txBody>
      </p:sp>
      <p:sp>
        <p:nvSpPr>
          <p:cNvPr id="10" name="Oval 9">
            <a:extLst>
              <a:ext uri="{FF2B5EF4-FFF2-40B4-BE49-F238E27FC236}">
                <a16:creationId xmlns:a16="http://schemas.microsoft.com/office/drawing/2014/main" id="{E897959D-56A4-DF45-8D88-53CBA0A562B9}"/>
              </a:ext>
            </a:extLst>
          </p:cNvPr>
          <p:cNvSpPr/>
          <p:nvPr/>
        </p:nvSpPr>
        <p:spPr>
          <a:xfrm>
            <a:off x="10677832" y="3126658"/>
            <a:ext cx="735693" cy="3023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5776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244961-A178-084C-BB74-C0E215EAFBC4}"/>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1681540-480C-C240-B443-03B37CC7BBDF}"/>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2A9FF1FB-F664-074F-9570-8CA636B2D5DD}"/>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6 Months Word associations</a:t>
            </a:r>
            <a:endParaRPr lang="en-US" b="1" dirty="0">
              <a:ln>
                <a:solidFill>
                  <a:schemeClr val="bg1"/>
                </a:solidFill>
              </a:ln>
              <a:solidFill>
                <a:schemeClr val="bg1"/>
              </a:solidFill>
            </a:endParaRPr>
          </a:p>
        </p:txBody>
      </p:sp>
      <p:pic>
        <p:nvPicPr>
          <p:cNvPr id="7" name="Picture 6" descr="Graphical user interface, application, table&#10;&#10;Description automatically generated">
            <a:extLst>
              <a:ext uri="{FF2B5EF4-FFF2-40B4-BE49-F238E27FC236}">
                <a16:creationId xmlns:a16="http://schemas.microsoft.com/office/drawing/2014/main" id="{439264A7-73EA-F244-AFD7-4C09331D4F7E}"/>
              </a:ext>
            </a:extLst>
          </p:cNvPr>
          <p:cNvPicPr>
            <a:picLocks noChangeAspect="1"/>
          </p:cNvPicPr>
          <p:nvPr/>
        </p:nvPicPr>
        <p:blipFill>
          <a:blip r:embed="rId3"/>
          <a:stretch>
            <a:fillRect/>
          </a:stretch>
        </p:blipFill>
        <p:spPr>
          <a:xfrm>
            <a:off x="7132221" y="3193026"/>
            <a:ext cx="4858218" cy="3343968"/>
          </a:xfrm>
          <a:prstGeom prst="rect">
            <a:avLst/>
          </a:prstGeom>
        </p:spPr>
      </p:pic>
      <p:sp>
        <p:nvSpPr>
          <p:cNvPr id="8" name="Content Placeholder 2">
            <a:extLst>
              <a:ext uri="{FF2B5EF4-FFF2-40B4-BE49-F238E27FC236}">
                <a16:creationId xmlns:a16="http://schemas.microsoft.com/office/drawing/2014/main" id="{DB084831-ECD7-7F4B-98BC-170897A7908B}"/>
              </a:ext>
            </a:extLst>
          </p:cNvPr>
          <p:cNvSpPr>
            <a:spLocks noGrp="1"/>
          </p:cNvSpPr>
          <p:nvPr>
            <p:ph idx="1"/>
          </p:nvPr>
        </p:nvSpPr>
        <p:spPr>
          <a:xfrm>
            <a:off x="449093" y="1410595"/>
            <a:ext cx="11541346" cy="1435844"/>
          </a:xfrm>
        </p:spPr>
        <p:txBody>
          <a:bodyPr>
            <a:normAutofit/>
          </a:bodyPr>
          <a:lstStyle/>
          <a:p>
            <a:r>
              <a:rPr lang="en-US" sz="2000" dirty="0"/>
              <a:t>Looking at which words are associated with ‘Nike’ it is important to note “NXTS” and ”Tight”.</a:t>
            </a:r>
          </a:p>
          <a:p>
            <a:r>
              <a:rPr lang="en-US" sz="2000" dirty="0"/>
              <a:t>Great opportunity for Nike to further research the sentiment about its new shoes released and improve/reinforce attributes, like in this case the fit </a:t>
            </a:r>
            <a:r>
              <a:rPr lang="en-US" sz="2000" dirty="0">
                <a:sym typeface="Wingdings" pitchFamily="2" charset="2"/>
              </a:rPr>
              <a:t> “tight”</a:t>
            </a:r>
            <a:endParaRPr lang="en-US" sz="2000" dirty="0"/>
          </a:p>
          <a:p>
            <a:endParaRPr lang="en-US" sz="2000" dirty="0"/>
          </a:p>
          <a:p>
            <a:pPr marL="0" indent="0">
              <a:buNone/>
            </a:pPr>
            <a:endParaRPr lang="en-US" sz="2000" dirty="0"/>
          </a:p>
        </p:txBody>
      </p:sp>
      <p:pic>
        <p:nvPicPr>
          <p:cNvPr id="10" name="Picture 9" descr="A picture containing indoor, green, footwear&#10;&#10;Description automatically generated">
            <a:extLst>
              <a:ext uri="{FF2B5EF4-FFF2-40B4-BE49-F238E27FC236}">
                <a16:creationId xmlns:a16="http://schemas.microsoft.com/office/drawing/2014/main" id="{275638BE-5492-F640-8790-B7B27F5E4DDD}"/>
              </a:ext>
            </a:extLst>
          </p:cNvPr>
          <p:cNvPicPr>
            <a:picLocks noChangeAspect="1"/>
          </p:cNvPicPr>
          <p:nvPr/>
        </p:nvPicPr>
        <p:blipFill>
          <a:blip r:embed="rId4"/>
          <a:stretch>
            <a:fillRect/>
          </a:stretch>
        </p:blipFill>
        <p:spPr>
          <a:xfrm>
            <a:off x="1909184" y="4545636"/>
            <a:ext cx="2875570" cy="1673354"/>
          </a:xfrm>
          <a:prstGeom prst="rect">
            <a:avLst/>
          </a:prstGeom>
        </p:spPr>
      </p:pic>
      <p:pic>
        <p:nvPicPr>
          <p:cNvPr id="12" name="Picture 11" descr="Text&#10;&#10;Description automatically generated">
            <a:extLst>
              <a:ext uri="{FF2B5EF4-FFF2-40B4-BE49-F238E27FC236}">
                <a16:creationId xmlns:a16="http://schemas.microsoft.com/office/drawing/2014/main" id="{47FDB782-E921-6F4E-96B3-39B615413413}"/>
              </a:ext>
            </a:extLst>
          </p:cNvPr>
          <p:cNvPicPr>
            <a:picLocks noChangeAspect="1"/>
          </p:cNvPicPr>
          <p:nvPr/>
        </p:nvPicPr>
        <p:blipFill>
          <a:blip r:embed="rId5"/>
          <a:stretch>
            <a:fillRect/>
          </a:stretch>
        </p:blipFill>
        <p:spPr>
          <a:xfrm>
            <a:off x="449093" y="3008511"/>
            <a:ext cx="6116695" cy="1435844"/>
          </a:xfrm>
          <a:prstGeom prst="rect">
            <a:avLst/>
          </a:prstGeom>
        </p:spPr>
      </p:pic>
    </p:spTree>
    <p:extLst>
      <p:ext uri="{BB962C8B-B14F-4D97-AF65-F5344CB8AC3E}">
        <p14:creationId xmlns:p14="http://schemas.microsoft.com/office/powerpoint/2010/main" val="1774468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244961-A178-084C-BB74-C0E215EAFBC4}"/>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1681540-480C-C240-B443-03B37CC7BBDF}"/>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2A9FF1FB-F664-074F-9570-8CA636B2D5DD}"/>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Commonality Cloud 6 months</a:t>
            </a:r>
            <a:endParaRPr lang="en-US" b="1" dirty="0">
              <a:ln>
                <a:solidFill>
                  <a:schemeClr val="bg1"/>
                </a:solidFill>
              </a:ln>
              <a:solidFill>
                <a:schemeClr val="bg1"/>
              </a:solidFill>
            </a:endParaRPr>
          </a:p>
        </p:txBody>
      </p:sp>
      <p:pic>
        <p:nvPicPr>
          <p:cNvPr id="7" name="Picture 6" descr="Timeline&#10;&#10;Description automatically generated">
            <a:extLst>
              <a:ext uri="{FF2B5EF4-FFF2-40B4-BE49-F238E27FC236}">
                <a16:creationId xmlns:a16="http://schemas.microsoft.com/office/drawing/2014/main" id="{8A2359D9-D7CE-6142-B763-2EDCCE4DB3C1}"/>
              </a:ext>
            </a:extLst>
          </p:cNvPr>
          <p:cNvPicPr>
            <a:picLocks noChangeAspect="1"/>
          </p:cNvPicPr>
          <p:nvPr/>
        </p:nvPicPr>
        <p:blipFill>
          <a:blip r:embed="rId3"/>
          <a:stretch>
            <a:fillRect/>
          </a:stretch>
        </p:blipFill>
        <p:spPr>
          <a:xfrm>
            <a:off x="659637" y="1495626"/>
            <a:ext cx="6220747" cy="4904187"/>
          </a:xfrm>
          <a:prstGeom prst="rect">
            <a:avLst/>
          </a:prstGeom>
        </p:spPr>
      </p:pic>
      <p:sp>
        <p:nvSpPr>
          <p:cNvPr id="8" name="Oval 7">
            <a:extLst>
              <a:ext uri="{FF2B5EF4-FFF2-40B4-BE49-F238E27FC236}">
                <a16:creationId xmlns:a16="http://schemas.microsoft.com/office/drawing/2014/main" id="{091A66AD-F282-974E-BF59-E1C4CDFDDFE2}"/>
              </a:ext>
            </a:extLst>
          </p:cNvPr>
          <p:cNvSpPr/>
          <p:nvPr/>
        </p:nvSpPr>
        <p:spPr>
          <a:xfrm>
            <a:off x="3333135" y="2310649"/>
            <a:ext cx="1047136" cy="3274142"/>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FEE314F-FA3A-AB4C-ADBD-60EDF9167A3B}"/>
              </a:ext>
            </a:extLst>
          </p:cNvPr>
          <p:cNvSpPr/>
          <p:nvPr/>
        </p:nvSpPr>
        <p:spPr>
          <a:xfrm rot="5400000">
            <a:off x="5229502" y="2194693"/>
            <a:ext cx="1732996" cy="3348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E14D5972-BCE3-E144-8731-46D0AB42064C}"/>
              </a:ext>
            </a:extLst>
          </p:cNvPr>
          <p:cNvSpPr>
            <a:spLocks noGrp="1"/>
          </p:cNvSpPr>
          <p:nvPr>
            <p:ph idx="1"/>
          </p:nvPr>
        </p:nvSpPr>
        <p:spPr>
          <a:xfrm>
            <a:off x="7890649" y="1621452"/>
            <a:ext cx="3636333" cy="4058401"/>
          </a:xfrm>
        </p:spPr>
        <p:txBody>
          <a:bodyPr>
            <a:normAutofit/>
          </a:bodyPr>
          <a:lstStyle/>
          <a:p>
            <a:r>
              <a:rPr lang="en-US" sz="2000" dirty="0"/>
              <a:t>Nike sponsorships to Lebron James and Gianni Antetokounmpo</a:t>
            </a:r>
            <a:r>
              <a:rPr lang="en-US" sz="2000" dirty="0">
                <a:effectLst/>
              </a:rPr>
              <a:t> should be kept. These players maintain </a:t>
            </a:r>
            <a:r>
              <a:rPr lang="en-US" sz="2000" dirty="0"/>
              <a:t>their position among the most tweeted in the last 6 months.</a:t>
            </a:r>
          </a:p>
          <a:p>
            <a:endParaRPr lang="en-US" sz="2000" dirty="0"/>
          </a:p>
          <a:p>
            <a:r>
              <a:rPr lang="en-US" sz="2000" dirty="0"/>
              <a:t>Jayson Tatum is a player to keep in mind. He recently signed a multi-year contract with Air Jordan which is a Nike subsidiary.</a:t>
            </a:r>
          </a:p>
          <a:p>
            <a:pPr marL="0" indent="0">
              <a:buNone/>
            </a:pPr>
            <a:endParaRPr lang="en-US" sz="2000" dirty="0"/>
          </a:p>
        </p:txBody>
      </p:sp>
    </p:spTree>
    <p:extLst>
      <p:ext uri="{BB962C8B-B14F-4D97-AF65-F5344CB8AC3E}">
        <p14:creationId xmlns:p14="http://schemas.microsoft.com/office/powerpoint/2010/main" val="364091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244961-A178-084C-BB74-C0E215EAFBC4}"/>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1681540-480C-C240-B443-03B37CC7BBDF}"/>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2A9FF1FB-F664-074F-9570-8CA636B2D5DD}"/>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Comparison  Cloud 6 months</a:t>
            </a:r>
            <a:endParaRPr lang="en-US" b="1" dirty="0">
              <a:ln>
                <a:solidFill>
                  <a:schemeClr val="bg1"/>
                </a:solidFill>
              </a:ln>
              <a:solidFill>
                <a:schemeClr val="bg1"/>
              </a:solidFill>
            </a:endParaRPr>
          </a:p>
        </p:txBody>
      </p:sp>
      <p:pic>
        <p:nvPicPr>
          <p:cNvPr id="7" name="Picture 6" descr="A picture containing graphical user interface&#10;&#10;Description automatically generated">
            <a:extLst>
              <a:ext uri="{FF2B5EF4-FFF2-40B4-BE49-F238E27FC236}">
                <a16:creationId xmlns:a16="http://schemas.microsoft.com/office/drawing/2014/main" id="{6310CA5E-AD9E-C44A-8892-366E6B10B98C}"/>
              </a:ext>
            </a:extLst>
          </p:cNvPr>
          <p:cNvPicPr>
            <a:picLocks noChangeAspect="1"/>
          </p:cNvPicPr>
          <p:nvPr/>
        </p:nvPicPr>
        <p:blipFill>
          <a:blip r:embed="rId3"/>
          <a:stretch>
            <a:fillRect/>
          </a:stretch>
        </p:blipFill>
        <p:spPr>
          <a:xfrm>
            <a:off x="5744793" y="1377938"/>
            <a:ext cx="5998114" cy="5465606"/>
          </a:xfrm>
          <a:prstGeom prst="rect">
            <a:avLst/>
          </a:prstGeom>
        </p:spPr>
      </p:pic>
      <p:sp>
        <p:nvSpPr>
          <p:cNvPr id="8" name="Content Placeholder 2">
            <a:extLst>
              <a:ext uri="{FF2B5EF4-FFF2-40B4-BE49-F238E27FC236}">
                <a16:creationId xmlns:a16="http://schemas.microsoft.com/office/drawing/2014/main" id="{81EB9D48-9C2B-6347-8288-10E1BE62E22A}"/>
              </a:ext>
            </a:extLst>
          </p:cNvPr>
          <p:cNvSpPr>
            <a:spLocks noGrp="1"/>
          </p:cNvSpPr>
          <p:nvPr>
            <p:ph idx="1"/>
          </p:nvPr>
        </p:nvSpPr>
        <p:spPr>
          <a:xfrm>
            <a:off x="907958" y="1718434"/>
            <a:ext cx="4709071" cy="4557675"/>
          </a:xfrm>
        </p:spPr>
        <p:txBody>
          <a:bodyPr>
            <a:normAutofit/>
          </a:bodyPr>
          <a:lstStyle/>
          <a:p>
            <a:r>
              <a:rPr lang="en-US" sz="2000" dirty="0"/>
              <a:t>Different topics appear here that are specific to certain months.</a:t>
            </a:r>
          </a:p>
          <a:p>
            <a:endParaRPr lang="en-US" sz="2000" dirty="0"/>
          </a:p>
          <a:p>
            <a:r>
              <a:rPr lang="en-US" sz="2000" dirty="0"/>
              <a:t>During October 2020, great attention was put into the signing of new head coaches for different teams.</a:t>
            </a:r>
          </a:p>
          <a:p>
            <a:r>
              <a:rPr lang="en-US" sz="1600" dirty="0"/>
              <a:t>Van </a:t>
            </a:r>
            <a:r>
              <a:rPr lang="en-US" sz="1600" dirty="0" err="1"/>
              <a:t>gundy</a:t>
            </a:r>
            <a:r>
              <a:rPr lang="en-US" sz="1600" dirty="0"/>
              <a:t> = Coach Pelicans (Oct)</a:t>
            </a:r>
          </a:p>
          <a:p>
            <a:r>
              <a:rPr lang="en-US" sz="1600" dirty="0"/>
              <a:t>Steve Nash = Coach Nets (Sept)</a:t>
            </a:r>
          </a:p>
          <a:p>
            <a:endParaRPr lang="en-US" sz="2000" dirty="0"/>
          </a:p>
          <a:p>
            <a:r>
              <a:rPr lang="en-US" sz="2000" dirty="0"/>
              <a:t>Grant </a:t>
            </a:r>
            <a:r>
              <a:rPr lang="en-US" sz="2000" dirty="0" err="1"/>
              <a:t>Napear</a:t>
            </a:r>
            <a:r>
              <a:rPr lang="en-US" sz="2000" dirty="0"/>
              <a:t> fired for tweet against BLM in June. Important to analyze and take into account the cultural movement of BLM across the business spectrum</a:t>
            </a:r>
          </a:p>
          <a:p>
            <a:endParaRPr lang="en-US" sz="2000" dirty="0"/>
          </a:p>
          <a:p>
            <a:pPr marL="0" indent="0">
              <a:buNone/>
            </a:pPr>
            <a:endParaRPr lang="en-US" sz="2000" dirty="0"/>
          </a:p>
        </p:txBody>
      </p:sp>
    </p:spTree>
    <p:extLst>
      <p:ext uri="{BB962C8B-B14F-4D97-AF65-F5344CB8AC3E}">
        <p14:creationId xmlns:p14="http://schemas.microsoft.com/office/powerpoint/2010/main" val="4137264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244961-A178-084C-BB74-C0E215EAFBC4}"/>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1681540-480C-C240-B443-03B37CC7BBDF}"/>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2A9FF1FB-F664-074F-9570-8CA636B2D5DD}"/>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Most frequent unigrams</a:t>
            </a:r>
            <a:endParaRPr lang="en-US" b="1" dirty="0">
              <a:ln>
                <a:solidFill>
                  <a:schemeClr val="bg1"/>
                </a:solidFill>
              </a:ln>
              <a:solidFill>
                <a:schemeClr val="bg1"/>
              </a:solidFill>
            </a:endParaRPr>
          </a:p>
        </p:txBody>
      </p:sp>
      <p:pic>
        <p:nvPicPr>
          <p:cNvPr id="3" name="Picture 2" descr="Chart, bar chart, funnel chart&#10;&#10;Description automatically generated">
            <a:extLst>
              <a:ext uri="{FF2B5EF4-FFF2-40B4-BE49-F238E27FC236}">
                <a16:creationId xmlns:a16="http://schemas.microsoft.com/office/drawing/2014/main" id="{190B1E66-0CFC-DF49-AC17-9C82FD4F4479}"/>
              </a:ext>
            </a:extLst>
          </p:cNvPr>
          <p:cNvPicPr>
            <a:picLocks noChangeAspect="1"/>
          </p:cNvPicPr>
          <p:nvPr/>
        </p:nvPicPr>
        <p:blipFill>
          <a:blip r:embed="rId3"/>
          <a:stretch>
            <a:fillRect/>
          </a:stretch>
        </p:blipFill>
        <p:spPr>
          <a:xfrm>
            <a:off x="213753" y="1410595"/>
            <a:ext cx="6935192" cy="5201394"/>
          </a:xfrm>
          <a:prstGeom prst="rect">
            <a:avLst/>
          </a:prstGeom>
        </p:spPr>
      </p:pic>
      <p:sp>
        <p:nvSpPr>
          <p:cNvPr id="8" name="Content Placeholder 2">
            <a:extLst>
              <a:ext uri="{FF2B5EF4-FFF2-40B4-BE49-F238E27FC236}">
                <a16:creationId xmlns:a16="http://schemas.microsoft.com/office/drawing/2014/main" id="{D1124028-AE0A-0A42-A97A-707A220797AC}"/>
              </a:ext>
            </a:extLst>
          </p:cNvPr>
          <p:cNvSpPr>
            <a:spLocks noGrp="1"/>
          </p:cNvSpPr>
          <p:nvPr>
            <p:ph idx="1"/>
          </p:nvPr>
        </p:nvSpPr>
        <p:spPr>
          <a:xfrm>
            <a:off x="7890649" y="1982091"/>
            <a:ext cx="3636333" cy="4058401"/>
          </a:xfrm>
        </p:spPr>
        <p:txBody>
          <a:bodyPr>
            <a:normAutofit/>
          </a:bodyPr>
          <a:lstStyle/>
          <a:p>
            <a:r>
              <a:rPr lang="en-US" sz="2000" dirty="0"/>
              <a:t>Find this useful to identify Twitter handles that are constantly mentioned in tweets.</a:t>
            </a:r>
          </a:p>
          <a:p>
            <a:endParaRPr lang="en-US" sz="2000" dirty="0"/>
          </a:p>
          <a:p>
            <a:r>
              <a:rPr lang="en-US" sz="2000" dirty="0" err="1"/>
              <a:t>TheNBACentral</a:t>
            </a:r>
            <a:r>
              <a:rPr lang="en-US" sz="2000" dirty="0"/>
              <a:t> for example, could be an important channel that brands could use for advertising.</a:t>
            </a:r>
          </a:p>
          <a:p>
            <a:endParaRPr lang="en-US" sz="2000" dirty="0"/>
          </a:p>
          <a:p>
            <a:pPr marL="0" indent="0">
              <a:buNone/>
            </a:pPr>
            <a:endParaRPr lang="en-US" sz="2000" dirty="0"/>
          </a:p>
        </p:txBody>
      </p:sp>
    </p:spTree>
    <p:extLst>
      <p:ext uri="{BB962C8B-B14F-4D97-AF65-F5344CB8AC3E}">
        <p14:creationId xmlns:p14="http://schemas.microsoft.com/office/powerpoint/2010/main" val="2566887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244961-A178-084C-BB74-C0E215EAFBC4}"/>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1681540-480C-C240-B443-03B37CC7BBDF}"/>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2A9FF1FB-F664-074F-9570-8CA636B2D5DD}"/>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Most frequent bigrams</a:t>
            </a:r>
            <a:endParaRPr lang="en-US" b="1" dirty="0">
              <a:ln>
                <a:solidFill>
                  <a:schemeClr val="bg1"/>
                </a:solidFill>
              </a:ln>
              <a:solidFill>
                <a:schemeClr val="bg1"/>
              </a:solidFill>
            </a:endParaRPr>
          </a:p>
        </p:txBody>
      </p:sp>
      <p:pic>
        <p:nvPicPr>
          <p:cNvPr id="3" name="Picture 2" descr="Chart, bar chart, funnel chart&#10;&#10;Description automatically generated">
            <a:extLst>
              <a:ext uri="{FF2B5EF4-FFF2-40B4-BE49-F238E27FC236}">
                <a16:creationId xmlns:a16="http://schemas.microsoft.com/office/drawing/2014/main" id="{B7060BEB-D7A8-0944-8EE6-ACCC771CC4FF}"/>
              </a:ext>
            </a:extLst>
          </p:cNvPr>
          <p:cNvPicPr>
            <a:picLocks noChangeAspect="1"/>
          </p:cNvPicPr>
          <p:nvPr/>
        </p:nvPicPr>
        <p:blipFill>
          <a:blip r:embed="rId3"/>
          <a:stretch>
            <a:fillRect/>
          </a:stretch>
        </p:blipFill>
        <p:spPr>
          <a:xfrm>
            <a:off x="538669" y="1410595"/>
            <a:ext cx="6900985" cy="5136078"/>
          </a:xfrm>
          <a:prstGeom prst="rect">
            <a:avLst/>
          </a:prstGeom>
        </p:spPr>
      </p:pic>
      <p:sp>
        <p:nvSpPr>
          <p:cNvPr id="8" name="Content Placeholder 2">
            <a:extLst>
              <a:ext uri="{FF2B5EF4-FFF2-40B4-BE49-F238E27FC236}">
                <a16:creationId xmlns:a16="http://schemas.microsoft.com/office/drawing/2014/main" id="{A5A90554-105F-F044-B7B8-3533BD9F216A}"/>
              </a:ext>
            </a:extLst>
          </p:cNvPr>
          <p:cNvSpPr>
            <a:spLocks noGrp="1"/>
          </p:cNvSpPr>
          <p:nvPr>
            <p:ph idx="1"/>
          </p:nvPr>
        </p:nvSpPr>
        <p:spPr>
          <a:xfrm>
            <a:off x="8106574" y="1410595"/>
            <a:ext cx="3636333" cy="5136078"/>
          </a:xfrm>
        </p:spPr>
        <p:txBody>
          <a:bodyPr>
            <a:normAutofit/>
          </a:bodyPr>
          <a:lstStyle/>
          <a:p>
            <a:pPr marL="0" indent="0">
              <a:buNone/>
            </a:pPr>
            <a:endParaRPr lang="en-US" sz="2000" dirty="0"/>
          </a:p>
          <a:p>
            <a:r>
              <a:rPr lang="en-US" sz="2000" dirty="0"/>
              <a:t>Across the NBA, new coaches have been an important topic on Twitter.</a:t>
            </a:r>
          </a:p>
          <a:p>
            <a:endParaRPr lang="en-US" sz="2000" dirty="0"/>
          </a:p>
          <a:p>
            <a:r>
              <a:rPr lang="en-US" sz="2000" dirty="0"/>
              <a:t>Michael Jordan’s ESPN documentary.</a:t>
            </a:r>
          </a:p>
          <a:p>
            <a:endParaRPr lang="en-US" sz="2000" dirty="0"/>
          </a:p>
          <a:p>
            <a:r>
              <a:rPr lang="en-US" sz="2000" dirty="0"/>
              <a:t>Lebron James as head player of the Lakers, who won the 2020 NBA championship.</a:t>
            </a:r>
          </a:p>
          <a:p>
            <a:endParaRPr lang="en-US" sz="2000" dirty="0"/>
          </a:p>
          <a:p>
            <a:r>
              <a:rPr lang="en-US" sz="2000" dirty="0"/>
              <a:t>Giannis Antetokounmpo, Nike sponsored athlete.</a:t>
            </a:r>
          </a:p>
          <a:p>
            <a:pPr marL="0" indent="0">
              <a:buNone/>
            </a:pPr>
            <a:endParaRPr lang="en-US" sz="2000" dirty="0"/>
          </a:p>
        </p:txBody>
      </p:sp>
    </p:spTree>
    <p:extLst>
      <p:ext uri="{BB962C8B-B14F-4D97-AF65-F5344CB8AC3E}">
        <p14:creationId xmlns:p14="http://schemas.microsoft.com/office/powerpoint/2010/main" val="396886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78CB9-912D-FA4E-B16D-6A9B97064C90}"/>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19B6FF56-4BE7-9141-A630-A61F58147738}"/>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030603F8-6094-FD44-B668-00B7849F8F2C}"/>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Association Topics (</a:t>
            </a:r>
            <a:r>
              <a:rPr lang="en-US" b="1" dirty="0" err="1">
                <a:ln>
                  <a:solidFill>
                    <a:schemeClr val="bg1"/>
                  </a:solidFill>
                </a:ln>
                <a:solidFill>
                  <a:schemeClr val="bg1"/>
                </a:solidFill>
                <a:sym typeface="Wingdings" pitchFamily="2" charset="2"/>
              </a:rPr>
              <a:t>nike</a:t>
            </a:r>
            <a:r>
              <a:rPr lang="en-US" b="1" dirty="0">
                <a:ln>
                  <a:solidFill>
                    <a:schemeClr val="bg1"/>
                  </a:solidFill>
                </a:ln>
                <a:solidFill>
                  <a:schemeClr val="bg1"/>
                </a:solidFill>
                <a:sym typeface="Wingdings" pitchFamily="2" charset="2"/>
              </a:rPr>
              <a:t>, </a:t>
            </a:r>
            <a:r>
              <a:rPr lang="en-US" b="1" dirty="0" err="1">
                <a:ln>
                  <a:solidFill>
                    <a:schemeClr val="bg1"/>
                  </a:solidFill>
                </a:ln>
                <a:solidFill>
                  <a:schemeClr val="bg1"/>
                </a:solidFill>
                <a:sym typeface="Wingdings" pitchFamily="2" charset="2"/>
              </a:rPr>
              <a:t>nxt</a:t>
            </a:r>
            <a:r>
              <a:rPr lang="en-US" b="1" dirty="0">
                <a:ln>
                  <a:solidFill>
                    <a:schemeClr val="bg1"/>
                  </a:solidFill>
                </a:ln>
                <a:solidFill>
                  <a:schemeClr val="bg1"/>
                </a:solidFill>
                <a:sym typeface="Wingdings" pitchFamily="2" charset="2"/>
              </a:rPr>
              <a:t>)</a:t>
            </a:r>
            <a:endParaRPr lang="en-US" b="1" dirty="0">
              <a:ln>
                <a:solidFill>
                  <a:schemeClr val="bg1"/>
                </a:solidFill>
              </a:ln>
              <a:solidFill>
                <a:schemeClr val="bg1"/>
              </a:solidFill>
            </a:endParaRPr>
          </a:p>
        </p:txBody>
      </p:sp>
      <p:pic>
        <p:nvPicPr>
          <p:cNvPr id="19" name="Picture 18" descr="Map&#10;&#10;Description automatically generated">
            <a:extLst>
              <a:ext uri="{FF2B5EF4-FFF2-40B4-BE49-F238E27FC236}">
                <a16:creationId xmlns:a16="http://schemas.microsoft.com/office/drawing/2014/main" id="{46A1F014-37A9-4049-A69E-06D776DBD4AD}"/>
              </a:ext>
            </a:extLst>
          </p:cNvPr>
          <p:cNvPicPr>
            <a:picLocks noChangeAspect="1"/>
          </p:cNvPicPr>
          <p:nvPr/>
        </p:nvPicPr>
        <p:blipFill>
          <a:blip r:embed="rId3"/>
          <a:stretch>
            <a:fillRect/>
          </a:stretch>
        </p:blipFill>
        <p:spPr>
          <a:xfrm>
            <a:off x="238871" y="1305139"/>
            <a:ext cx="6518189" cy="5467829"/>
          </a:xfrm>
          <a:prstGeom prst="rect">
            <a:avLst/>
          </a:prstGeom>
        </p:spPr>
      </p:pic>
      <p:cxnSp>
        <p:nvCxnSpPr>
          <p:cNvPr id="21" name="Straight Arrow Connector 20">
            <a:extLst>
              <a:ext uri="{FF2B5EF4-FFF2-40B4-BE49-F238E27FC236}">
                <a16:creationId xmlns:a16="http://schemas.microsoft.com/office/drawing/2014/main" id="{DF0BB5B2-A6EC-644C-A556-DC948C5411D0}"/>
              </a:ext>
            </a:extLst>
          </p:cNvPr>
          <p:cNvCxnSpPr>
            <a:cxnSpLocks/>
            <a:endCxn id="38" idx="1"/>
          </p:cNvCxnSpPr>
          <p:nvPr/>
        </p:nvCxnSpPr>
        <p:spPr>
          <a:xfrm>
            <a:off x="3616295" y="4900239"/>
            <a:ext cx="3315976" cy="508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7C220BD-DFA3-2443-9E0E-DA3F21C5D758}"/>
              </a:ext>
            </a:extLst>
          </p:cNvPr>
          <p:cNvCxnSpPr>
            <a:cxnSpLocks/>
            <a:endCxn id="33" idx="1"/>
          </p:cNvCxnSpPr>
          <p:nvPr/>
        </p:nvCxnSpPr>
        <p:spPr>
          <a:xfrm flipV="1">
            <a:off x="3924809" y="2785950"/>
            <a:ext cx="3096396" cy="722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E8A0C60-7912-3E43-9434-C532D570352C}"/>
              </a:ext>
            </a:extLst>
          </p:cNvPr>
          <p:cNvCxnSpPr>
            <a:cxnSpLocks/>
          </p:cNvCxnSpPr>
          <p:nvPr/>
        </p:nvCxnSpPr>
        <p:spPr>
          <a:xfrm flipV="1">
            <a:off x="4231573" y="1798436"/>
            <a:ext cx="2525487" cy="1477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AEB90BB-F4CC-F24B-9692-4C750FE0FFA3}"/>
              </a:ext>
            </a:extLst>
          </p:cNvPr>
          <p:cNvCxnSpPr>
            <a:cxnSpLocks/>
          </p:cNvCxnSpPr>
          <p:nvPr/>
        </p:nvCxnSpPr>
        <p:spPr>
          <a:xfrm flipV="1">
            <a:off x="4190010" y="4072050"/>
            <a:ext cx="2923309" cy="115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5FC3D60-3AD3-0E43-AD9B-631478C7477F}"/>
              </a:ext>
            </a:extLst>
          </p:cNvPr>
          <p:cNvSpPr txBox="1"/>
          <p:nvPr/>
        </p:nvSpPr>
        <p:spPr>
          <a:xfrm>
            <a:off x="6637768" y="1369922"/>
            <a:ext cx="1511055" cy="369332"/>
          </a:xfrm>
          <a:prstGeom prst="rect">
            <a:avLst/>
          </a:prstGeom>
          <a:noFill/>
        </p:spPr>
        <p:txBody>
          <a:bodyPr wrap="none" rtlCol="0">
            <a:spAutoFit/>
          </a:bodyPr>
          <a:lstStyle/>
          <a:p>
            <a:r>
              <a:rPr lang="en-US" b="1" dirty="0" err="1"/>
              <a:t>Sneakernews</a:t>
            </a:r>
            <a:r>
              <a:rPr lang="en-US" b="1" dirty="0"/>
              <a:t>:</a:t>
            </a:r>
          </a:p>
        </p:txBody>
      </p:sp>
      <p:sp>
        <p:nvSpPr>
          <p:cNvPr id="33" name="TextBox 32">
            <a:extLst>
              <a:ext uri="{FF2B5EF4-FFF2-40B4-BE49-F238E27FC236}">
                <a16:creationId xmlns:a16="http://schemas.microsoft.com/office/drawing/2014/main" id="{5EEBC38C-3B33-3D43-B9DA-8B773C329B49}"/>
              </a:ext>
            </a:extLst>
          </p:cNvPr>
          <p:cNvSpPr txBox="1"/>
          <p:nvPr/>
        </p:nvSpPr>
        <p:spPr>
          <a:xfrm>
            <a:off x="7021205" y="2601284"/>
            <a:ext cx="843885" cy="369332"/>
          </a:xfrm>
          <a:prstGeom prst="rect">
            <a:avLst/>
          </a:prstGeom>
          <a:noFill/>
        </p:spPr>
        <p:txBody>
          <a:bodyPr wrap="none" rtlCol="0">
            <a:spAutoFit/>
          </a:bodyPr>
          <a:lstStyle/>
          <a:p>
            <a:r>
              <a:rPr lang="en-US" b="1" dirty="0"/>
              <a:t>Colors:</a:t>
            </a:r>
          </a:p>
        </p:txBody>
      </p:sp>
      <p:sp>
        <p:nvSpPr>
          <p:cNvPr id="34" name="TextBox 33">
            <a:extLst>
              <a:ext uri="{FF2B5EF4-FFF2-40B4-BE49-F238E27FC236}">
                <a16:creationId xmlns:a16="http://schemas.microsoft.com/office/drawing/2014/main" id="{3807BEF9-43C9-FD41-86EC-0A9F75CC6D3A}"/>
              </a:ext>
            </a:extLst>
          </p:cNvPr>
          <p:cNvSpPr txBox="1"/>
          <p:nvPr/>
        </p:nvSpPr>
        <p:spPr>
          <a:xfrm>
            <a:off x="7115669" y="3907115"/>
            <a:ext cx="998478" cy="369332"/>
          </a:xfrm>
          <a:prstGeom prst="rect">
            <a:avLst/>
          </a:prstGeom>
          <a:noFill/>
        </p:spPr>
        <p:txBody>
          <a:bodyPr wrap="none" rtlCol="0">
            <a:spAutoFit/>
          </a:bodyPr>
          <a:lstStyle/>
          <a:p>
            <a:r>
              <a:rPr lang="en-US" b="1" dirty="0"/>
              <a:t>Air Max:</a:t>
            </a:r>
          </a:p>
        </p:txBody>
      </p:sp>
      <p:sp>
        <p:nvSpPr>
          <p:cNvPr id="38" name="TextBox 37">
            <a:extLst>
              <a:ext uri="{FF2B5EF4-FFF2-40B4-BE49-F238E27FC236}">
                <a16:creationId xmlns:a16="http://schemas.microsoft.com/office/drawing/2014/main" id="{95B3BD26-A0D8-F545-B93F-6C3E1F54B8B4}"/>
              </a:ext>
            </a:extLst>
          </p:cNvPr>
          <p:cNvSpPr txBox="1"/>
          <p:nvPr/>
        </p:nvSpPr>
        <p:spPr>
          <a:xfrm>
            <a:off x="6932271" y="5224165"/>
            <a:ext cx="946093" cy="369332"/>
          </a:xfrm>
          <a:prstGeom prst="rect">
            <a:avLst/>
          </a:prstGeom>
          <a:noFill/>
        </p:spPr>
        <p:txBody>
          <a:bodyPr wrap="none" rtlCol="0">
            <a:spAutoFit/>
          </a:bodyPr>
          <a:lstStyle/>
          <a:p>
            <a:r>
              <a:rPr lang="en-US" b="1" dirty="0"/>
              <a:t>Quality:</a:t>
            </a:r>
          </a:p>
        </p:txBody>
      </p:sp>
      <p:sp>
        <p:nvSpPr>
          <p:cNvPr id="40" name="TextBox 39">
            <a:extLst>
              <a:ext uri="{FF2B5EF4-FFF2-40B4-BE49-F238E27FC236}">
                <a16:creationId xmlns:a16="http://schemas.microsoft.com/office/drawing/2014/main" id="{0201AC9F-38D6-7940-A3CB-D58D650B6EEA}"/>
              </a:ext>
            </a:extLst>
          </p:cNvPr>
          <p:cNvSpPr txBox="1"/>
          <p:nvPr/>
        </p:nvSpPr>
        <p:spPr>
          <a:xfrm>
            <a:off x="6765734" y="1619371"/>
            <a:ext cx="4112064" cy="830997"/>
          </a:xfrm>
          <a:prstGeom prst="rect">
            <a:avLst/>
          </a:prstGeom>
          <a:noFill/>
        </p:spPr>
        <p:txBody>
          <a:bodyPr wrap="square" rtlCol="0">
            <a:spAutoFit/>
          </a:bodyPr>
          <a:lstStyle/>
          <a:p>
            <a:r>
              <a:rPr lang="en-US" sz="1600" dirty="0"/>
              <a:t>Website, Instagram and Twitter account.</a:t>
            </a:r>
          </a:p>
          <a:p>
            <a:r>
              <a:rPr lang="en-US" sz="1600" dirty="0"/>
              <a:t>766K followers. Important to follow and have a liaison </a:t>
            </a:r>
          </a:p>
        </p:txBody>
      </p:sp>
      <p:sp>
        <p:nvSpPr>
          <p:cNvPr id="47" name="TextBox 46">
            <a:extLst>
              <a:ext uri="{FF2B5EF4-FFF2-40B4-BE49-F238E27FC236}">
                <a16:creationId xmlns:a16="http://schemas.microsoft.com/office/drawing/2014/main" id="{DADA869C-9C27-D642-A0CA-4BCCA73A1DEB}"/>
              </a:ext>
            </a:extLst>
          </p:cNvPr>
          <p:cNvSpPr txBox="1"/>
          <p:nvPr/>
        </p:nvSpPr>
        <p:spPr>
          <a:xfrm>
            <a:off x="7021205" y="2842188"/>
            <a:ext cx="4112064" cy="830997"/>
          </a:xfrm>
          <a:prstGeom prst="rect">
            <a:avLst/>
          </a:prstGeom>
          <a:noFill/>
        </p:spPr>
        <p:txBody>
          <a:bodyPr wrap="square" rtlCol="0">
            <a:spAutoFit/>
          </a:bodyPr>
          <a:lstStyle/>
          <a:p>
            <a:r>
              <a:rPr lang="en-US" sz="1600" dirty="0"/>
              <a:t>Nike NXT launched with ‘Dangerous’, a black and green </a:t>
            </a:r>
            <a:r>
              <a:rPr lang="en-US" sz="1600" dirty="0" err="1"/>
              <a:t>pallete</a:t>
            </a:r>
            <a:r>
              <a:rPr lang="en-US" sz="1600" dirty="0"/>
              <a:t>. This words might be referring to this</a:t>
            </a:r>
          </a:p>
        </p:txBody>
      </p:sp>
      <p:sp>
        <p:nvSpPr>
          <p:cNvPr id="48" name="TextBox 47">
            <a:extLst>
              <a:ext uri="{FF2B5EF4-FFF2-40B4-BE49-F238E27FC236}">
                <a16:creationId xmlns:a16="http://schemas.microsoft.com/office/drawing/2014/main" id="{FFF2BDFE-8E69-F64F-B31B-DDA458C29D11}"/>
              </a:ext>
            </a:extLst>
          </p:cNvPr>
          <p:cNvSpPr txBox="1"/>
          <p:nvPr/>
        </p:nvSpPr>
        <p:spPr>
          <a:xfrm>
            <a:off x="7113319" y="4184874"/>
            <a:ext cx="4112064" cy="584775"/>
          </a:xfrm>
          <a:prstGeom prst="rect">
            <a:avLst/>
          </a:prstGeom>
          <a:noFill/>
        </p:spPr>
        <p:txBody>
          <a:bodyPr wrap="square" rtlCol="0">
            <a:spAutoFit/>
          </a:bodyPr>
          <a:lstStyle/>
          <a:p>
            <a:r>
              <a:rPr lang="en-US" sz="1600" dirty="0"/>
              <a:t>One of the most associated words with Nike.</a:t>
            </a:r>
          </a:p>
          <a:p>
            <a:r>
              <a:rPr lang="en-US" sz="1600" dirty="0"/>
              <a:t>This is still one of their main products.</a:t>
            </a:r>
          </a:p>
        </p:txBody>
      </p:sp>
      <p:sp>
        <p:nvSpPr>
          <p:cNvPr id="49" name="TextBox 48">
            <a:extLst>
              <a:ext uri="{FF2B5EF4-FFF2-40B4-BE49-F238E27FC236}">
                <a16:creationId xmlns:a16="http://schemas.microsoft.com/office/drawing/2014/main" id="{61485439-CEDF-F140-9CB4-B0B656B9C6E1}"/>
              </a:ext>
            </a:extLst>
          </p:cNvPr>
          <p:cNvSpPr txBox="1"/>
          <p:nvPr/>
        </p:nvSpPr>
        <p:spPr>
          <a:xfrm>
            <a:off x="6952303" y="5513928"/>
            <a:ext cx="4112064" cy="830997"/>
          </a:xfrm>
          <a:prstGeom prst="rect">
            <a:avLst/>
          </a:prstGeom>
          <a:noFill/>
        </p:spPr>
        <p:txBody>
          <a:bodyPr wrap="square" rtlCol="0">
            <a:spAutoFit/>
          </a:bodyPr>
          <a:lstStyle/>
          <a:p>
            <a:r>
              <a:rPr lang="en-US" sz="1600" dirty="0"/>
              <a:t>Quality of Nike shoes seem to be a common topic. Many websites offer online reviews of shoes, reinforcing the idea to customers.</a:t>
            </a:r>
          </a:p>
        </p:txBody>
      </p:sp>
    </p:spTree>
    <p:extLst>
      <p:ext uri="{BB962C8B-B14F-4D97-AF65-F5344CB8AC3E}">
        <p14:creationId xmlns:p14="http://schemas.microsoft.com/office/powerpoint/2010/main" val="1907903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78CB9-912D-FA4E-B16D-6A9B97064C90}"/>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19B6FF56-4BE7-9141-A630-A61F58147738}"/>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030603F8-6094-FD44-B668-00B7849F8F2C}"/>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Conclusions/ Insights</a:t>
            </a:r>
            <a:endParaRPr lang="en-US" b="1" dirty="0">
              <a:ln>
                <a:solidFill>
                  <a:schemeClr val="bg1"/>
                </a:solidFill>
              </a:ln>
              <a:solidFill>
                <a:schemeClr val="bg1"/>
              </a:solidFill>
            </a:endParaRPr>
          </a:p>
        </p:txBody>
      </p:sp>
      <p:sp>
        <p:nvSpPr>
          <p:cNvPr id="18" name="Content Placeholder 2">
            <a:extLst>
              <a:ext uri="{FF2B5EF4-FFF2-40B4-BE49-F238E27FC236}">
                <a16:creationId xmlns:a16="http://schemas.microsoft.com/office/drawing/2014/main" id="{B2F17FC2-059D-F242-8114-5DF229A5C56D}"/>
              </a:ext>
            </a:extLst>
          </p:cNvPr>
          <p:cNvSpPr>
            <a:spLocks noGrp="1"/>
          </p:cNvSpPr>
          <p:nvPr>
            <p:ph idx="1"/>
          </p:nvPr>
        </p:nvSpPr>
        <p:spPr>
          <a:xfrm>
            <a:off x="449094" y="1410595"/>
            <a:ext cx="11293814" cy="5136078"/>
          </a:xfrm>
        </p:spPr>
        <p:txBody>
          <a:bodyPr>
            <a:normAutofit fontScale="85000" lnSpcReduction="20000"/>
          </a:bodyPr>
          <a:lstStyle/>
          <a:p>
            <a:pPr marL="0" indent="0">
              <a:buNone/>
            </a:pPr>
            <a:endParaRPr lang="en-US" sz="2000" dirty="0"/>
          </a:p>
          <a:p>
            <a:r>
              <a:rPr lang="en-US" sz="2000" dirty="0"/>
              <a:t>Nike keep its leadership in the Twitter fandom as the superior brand in the NBA, as shown by a higher share of voice than its top competitor Adidas.</a:t>
            </a:r>
          </a:p>
          <a:p>
            <a:pPr marL="0" indent="0">
              <a:buNone/>
            </a:pPr>
            <a:endParaRPr lang="en-US" sz="2000" dirty="0"/>
          </a:p>
          <a:p>
            <a:r>
              <a:rPr lang="en-US" sz="2000" dirty="0"/>
              <a:t>Despite being a retired athlete, Michael Jordan has been incredibly popular in the NBA twitter world due to the ESPN Documentary “The Last Dance”. This momentum could be used by Nike, as it’s the parent company Jordan, a shoe brand associated with Michael Jordan.</a:t>
            </a:r>
          </a:p>
          <a:p>
            <a:pPr marL="0" indent="0">
              <a:buNone/>
            </a:pPr>
            <a:endParaRPr lang="en-US" sz="2000" dirty="0"/>
          </a:p>
          <a:p>
            <a:r>
              <a:rPr lang="en-US" sz="2000" dirty="0"/>
              <a:t>Covid-19 affected the sports world. Online streaming also became more popular, creating opportunity for new channels of advertising.</a:t>
            </a:r>
          </a:p>
          <a:p>
            <a:endParaRPr lang="en-US" sz="2000" dirty="0"/>
          </a:p>
          <a:p>
            <a:r>
              <a:rPr lang="en-US" sz="2000" dirty="0"/>
              <a:t>More active engagement of youth with cultural movements like Black Lives Matter. Brands have the opportunity to engage in cultural shifts and social causes.</a:t>
            </a:r>
          </a:p>
          <a:p>
            <a:endParaRPr lang="en-US" sz="2000" dirty="0"/>
          </a:p>
          <a:p>
            <a:r>
              <a:rPr lang="en-US" sz="2000" dirty="0"/>
              <a:t>Word associations is a great way of identifying key characteristics that fans associate with a product. For instance, the release of the Nike NXT shoes was associated with the word “tight”. Something to further research.</a:t>
            </a:r>
          </a:p>
          <a:p>
            <a:endParaRPr lang="en-US" sz="2000" dirty="0"/>
          </a:p>
          <a:p>
            <a:r>
              <a:rPr lang="en-US" sz="2000" dirty="0"/>
              <a:t>Popular twitter handles, improvements, characteristics and features can be associated with words, in this case “Nike”</a:t>
            </a:r>
          </a:p>
          <a:p>
            <a:endParaRPr lang="en-US" sz="2000" dirty="0"/>
          </a:p>
          <a:p>
            <a:endParaRPr lang="en-US" sz="2000" dirty="0"/>
          </a:p>
        </p:txBody>
      </p:sp>
    </p:spTree>
    <p:extLst>
      <p:ext uri="{BB962C8B-B14F-4D97-AF65-F5344CB8AC3E}">
        <p14:creationId xmlns:p14="http://schemas.microsoft.com/office/powerpoint/2010/main" val="3110721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C10E-6796-3C45-B7D2-E664567A7473}"/>
              </a:ext>
            </a:extLst>
          </p:cNvPr>
          <p:cNvSpPr>
            <a:spLocks noGrp="1"/>
          </p:cNvSpPr>
          <p:nvPr>
            <p:ph type="title"/>
          </p:nvPr>
        </p:nvSpPr>
        <p:spPr/>
        <p:txBody>
          <a:bodyPr/>
          <a:lstStyle/>
          <a:p>
            <a:endParaRPr lang="en-US"/>
          </a:p>
        </p:txBody>
      </p:sp>
      <p:pic>
        <p:nvPicPr>
          <p:cNvPr id="1026" name="Picture 2" descr="Wallpaper black, logo, logo, black, Nike, nike images for desktop, section  минимализм - download">
            <a:extLst>
              <a:ext uri="{FF2B5EF4-FFF2-40B4-BE49-F238E27FC236}">
                <a16:creationId xmlns:a16="http://schemas.microsoft.com/office/drawing/2014/main" id="{4E5BA5D7-EBC3-1440-93A6-F97C568BE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9A2ABF-167D-284A-89C8-C82B1D1C839E}"/>
              </a:ext>
            </a:extLst>
          </p:cNvPr>
          <p:cNvSpPr>
            <a:spLocks noGrp="1"/>
          </p:cNvSpPr>
          <p:nvPr>
            <p:ph idx="1"/>
          </p:nvPr>
        </p:nvSpPr>
        <p:spPr>
          <a:xfrm>
            <a:off x="1650458" y="5035751"/>
            <a:ext cx="9858984" cy="703567"/>
          </a:xfrm>
        </p:spPr>
        <p:txBody>
          <a:bodyPr>
            <a:normAutofit/>
          </a:bodyPr>
          <a:lstStyle/>
          <a:p>
            <a:pPr marL="0" indent="0">
              <a:buNone/>
            </a:pPr>
            <a:r>
              <a:rPr lang="en-US" dirty="0">
                <a:solidFill>
                  <a:schemeClr val="bg1"/>
                </a:solidFill>
              </a:rPr>
              <a:t>Christian Romero                      |                 Data Analytics department</a:t>
            </a:r>
          </a:p>
        </p:txBody>
      </p:sp>
    </p:spTree>
    <p:extLst>
      <p:ext uri="{BB962C8B-B14F-4D97-AF65-F5344CB8AC3E}">
        <p14:creationId xmlns:p14="http://schemas.microsoft.com/office/powerpoint/2010/main" val="331553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39E17B-B94B-C44D-A1BB-92F5F879829F}"/>
              </a:ext>
            </a:extLst>
          </p:cNvPr>
          <p:cNvSpPr>
            <a:spLocks noGrp="1"/>
          </p:cNvSpPr>
          <p:nvPr>
            <p:ph idx="1"/>
          </p:nvPr>
        </p:nvSpPr>
        <p:spPr>
          <a:xfrm>
            <a:off x="495512" y="1936806"/>
            <a:ext cx="10712116" cy="2446934"/>
          </a:xfrm>
        </p:spPr>
        <p:txBody>
          <a:bodyPr/>
          <a:lstStyle/>
          <a:p>
            <a:r>
              <a:rPr lang="en-US" dirty="0"/>
              <a:t>Nike is a marketing-oriented company, and the product is the MOST important marketing tool.</a:t>
            </a:r>
          </a:p>
          <a:p>
            <a:endParaRPr lang="en-US" dirty="0"/>
          </a:p>
          <a:p>
            <a:r>
              <a:rPr lang="en-US" dirty="0"/>
              <a:t>Phil Knight: “We used to think everything started in the lab. Now we realize everything spins off the consumer”.</a:t>
            </a:r>
          </a:p>
        </p:txBody>
      </p:sp>
      <p:sp>
        <p:nvSpPr>
          <p:cNvPr id="5" name="Rectangle 4">
            <a:extLst>
              <a:ext uri="{FF2B5EF4-FFF2-40B4-BE49-F238E27FC236}">
                <a16:creationId xmlns:a16="http://schemas.microsoft.com/office/drawing/2014/main" id="{BA89F2F6-881A-1D4E-A73D-F479CE39F0F6}"/>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descr="Graphical user interface, application&#10;&#10;Description automatically generated">
            <a:extLst>
              <a:ext uri="{FF2B5EF4-FFF2-40B4-BE49-F238E27FC236}">
                <a16:creationId xmlns:a16="http://schemas.microsoft.com/office/drawing/2014/main" id="{77181583-DD13-9F44-B744-F22B0520D194}"/>
              </a:ext>
            </a:extLst>
          </p:cNvPr>
          <p:cNvPicPr>
            <a:picLocks noChangeAspect="1"/>
          </p:cNvPicPr>
          <p:nvPr/>
        </p:nvPicPr>
        <p:blipFill>
          <a:blip r:embed="rId2"/>
          <a:stretch>
            <a:fillRect/>
          </a:stretch>
        </p:blipFill>
        <p:spPr>
          <a:xfrm>
            <a:off x="10058400" y="-2433"/>
            <a:ext cx="2114145" cy="1189207"/>
          </a:xfrm>
          <a:prstGeom prst="rect">
            <a:avLst/>
          </a:prstGeom>
        </p:spPr>
      </p:pic>
      <p:sp>
        <p:nvSpPr>
          <p:cNvPr id="2" name="Title 1">
            <a:extLst>
              <a:ext uri="{FF2B5EF4-FFF2-40B4-BE49-F238E27FC236}">
                <a16:creationId xmlns:a16="http://schemas.microsoft.com/office/drawing/2014/main" id="{7DE673EC-B24A-4A40-93D3-CCCBAA8D4A1C}"/>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Nike Philosophy</a:t>
            </a:r>
            <a:endParaRPr lang="en-US" b="1" dirty="0">
              <a:ln>
                <a:solidFill>
                  <a:schemeClr val="bg1"/>
                </a:solidFill>
              </a:ln>
              <a:solidFill>
                <a:schemeClr val="bg1"/>
              </a:solidFill>
            </a:endParaRPr>
          </a:p>
        </p:txBody>
      </p:sp>
      <p:pic>
        <p:nvPicPr>
          <p:cNvPr id="2052" name="Picture 4" descr="Nike Creator Phil Knight Discusses His New Book 'Shoe Dog' Video - ABC News">
            <a:extLst>
              <a:ext uri="{FF2B5EF4-FFF2-40B4-BE49-F238E27FC236}">
                <a16:creationId xmlns:a16="http://schemas.microsoft.com/office/drawing/2014/main" id="{83C0AAA5-1CF2-C243-B0BA-FFC0E6DC7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956" y="4159919"/>
            <a:ext cx="4796589" cy="2698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870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3F4354-0FD3-E84B-83FA-648AB3C726D7}"/>
              </a:ext>
            </a:extLst>
          </p:cNvPr>
          <p:cNvSpPr>
            <a:spLocks noGrp="1"/>
          </p:cNvSpPr>
          <p:nvPr>
            <p:ph idx="1"/>
          </p:nvPr>
        </p:nvSpPr>
        <p:spPr>
          <a:xfrm>
            <a:off x="838200" y="2743199"/>
            <a:ext cx="10776284" cy="3433763"/>
          </a:xfrm>
        </p:spPr>
        <p:txBody>
          <a:bodyPr/>
          <a:lstStyle/>
          <a:p>
            <a:r>
              <a:rPr lang="en-US" dirty="0"/>
              <a:t>Twitter has become the epicenter of basketball fandom. With more than 430 million followers across all league, team and player platforms, it is one of the largest and most vibrant social media fan bases in the world.</a:t>
            </a:r>
          </a:p>
          <a:p>
            <a:endParaRPr lang="en-US" dirty="0"/>
          </a:p>
          <a:p>
            <a:endParaRPr lang="en-US" dirty="0"/>
          </a:p>
        </p:txBody>
      </p:sp>
      <p:sp>
        <p:nvSpPr>
          <p:cNvPr id="4" name="Rectangle 3">
            <a:extLst>
              <a:ext uri="{FF2B5EF4-FFF2-40B4-BE49-F238E27FC236}">
                <a16:creationId xmlns:a16="http://schemas.microsoft.com/office/drawing/2014/main" id="{EF51A2CC-FDE1-B347-85BE-C26E94BC9FAA}"/>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185996CD-35EC-AB43-8987-8E445F0B8F44}"/>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7FBC117D-EA6B-7E4B-9F94-AFC0680D170C}"/>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Goal</a:t>
            </a:r>
            <a:endParaRPr lang="en-US" b="1" dirty="0">
              <a:ln>
                <a:solidFill>
                  <a:schemeClr val="bg1"/>
                </a:solidFill>
              </a:ln>
              <a:solidFill>
                <a:schemeClr val="bg1"/>
              </a:solidFill>
            </a:endParaRPr>
          </a:p>
        </p:txBody>
      </p:sp>
      <p:sp>
        <p:nvSpPr>
          <p:cNvPr id="7" name="Rectangle 6">
            <a:extLst>
              <a:ext uri="{FF2B5EF4-FFF2-40B4-BE49-F238E27FC236}">
                <a16:creationId xmlns:a16="http://schemas.microsoft.com/office/drawing/2014/main" id="{E9494993-2988-394E-9DBA-E78397134A89}"/>
              </a:ext>
            </a:extLst>
          </p:cNvPr>
          <p:cNvSpPr/>
          <p:nvPr/>
        </p:nvSpPr>
        <p:spPr>
          <a:xfrm>
            <a:off x="1008355" y="1607922"/>
            <a:ext cx="8777329" cy="646331"/>
          </a:xfrm>
          <a:prstGeom prst="rect">
            <a:avLst/>
          </a:prstGeom>
        </p:spPr>
        <p:txBody>
          <a:bodyPr wrap="square">
            <a:spAutoFit/>
          </a:bodyPr>
          <a:lstStyle/>
          <a:p>
            <a:r>
              <a:rPr lang="en-US" sz="3600" b="1" dirty="0">
                <a:ln>
                  <a:solidFill>
                    <a:schemeClr val="bg1"/>
                  </a:solidFill>
                </a:ln>
                <a:sym typeface="Wingdings" pitchFamily="2" charset="2"/>
              </a:rPr>
              <a:t>Analyzing Twitter Fan engagement data</a:t>
            </a:r>
            <a:endParaRPr lang="en-US" sz="3600" b="1" dirty="0"/>
          </a:p>
        </p:txBody>
      </p:sp>
      <p:pic>
        <p:nvPicPr>
          <p:cNvPr id="1026" name="Picture 2" descr="Help Center">
            <a:extLst>
              <a:ext uri="{FF2B5EF4-FFF2-40B4-BE49-F238E27FC236}">
                <a16:creationId xmlns:a16="http://schemas.microsoft.com/office/drawing/2014/main" id="{18D7DD67-B9D7-6643-954E-E78194060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119" y="2974022"/>
            <a:ext cx="4759365" cy="4759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pics - Basketball Png Icon - Free Transparent PNG Clipart Images Download">
            <a:extLst>
              <a:ext uri="{FF2B5EF4-FFF2-40B4-BE49-F238E27FC236}">
                <a16:creationId xmlns:a16="http://schemas.microsoft.com/office/drawing/2014/main" id="{ED0B56E4-2A47-FB48-BC1F-89BC912E97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994" b="94356" l="9762" r="91667">
                        <a14:foregroundMark x1="51667" y1="24540" x2="31667" y2="26994"/>
                        <a14:foregroundMark x1="31667" y1="26994" x2="24881" y2="34479"/>
                        <a14:foregroundMark x1="24881" y1="34479" x2="23333" y2="42209"/>
                        <a14:foregroundMark x1="23333" y1="42209" x2="27262" y2="49571"/>
                        <a14:foregroundMark x1="27262" y1="49571" x2="34405" y2="54969"/>
                        <a14:foregroundMark x1="34405" y1="54969" x2="51190" y2="57178"/>
                        <a14:foregroundMark x1="51190" y1="57178" x2="58810" y2="55583"/>
                        <a14:foregroundMark x1="58810" y1="55583" x2="62857" y2="31656"/>
                        <a14:foregroundMark x1="62857" y1="31656" x2="55833" y2="25153"/>
                        <a14:foregroundMark x1="55833" y1="25153" x2="41905" y2="23681"/>
                        <a14:foregroundMark x1="41905" y1="23681" x2="30000" y2="26748"/>
                        <a14:foregroundMark x1="30000" y1="26748" x2="19286" y2="34110"/>
                        <a14:foregroundMark x1="19286" y1="34110" x2="15357" y2="41595"/>
                        <a14:foregroundMark x1="15357" y1="41595" x2="13810" y2="49448"/>
                        <a14:foregroundMark x1="13810" y1="49448" x2="20000" y2="64908"/>
                        <a14:foregroundMark x1="20000" y1="64908" x2="27738" y2="72883"/>
                        <a14:foregroundMark x1="27738" y1="72883" x2="50833" y2="77791"/>
                        <a14:foregroundMark x1="50833" y1="77791" x2="66548" y2="78160"/>
                        <a14:foregroundMark x1="66548" y1="78160" x2="73095" y2="73988"/>
                        <a14:foregroundMark x1="73095" y1="73988" x2="77024" y2="60491"/>
                        <a14:foregroundMark x1="77024" y1="60491" x2="76071" y2="52025"/>
                        <a14:foregroundMark x1="76071" y1="52025" x2="72143" y2="45031"/>
                        <a14:foregroundMark x1="72143" y1="45031" x2="70357" y2="44049"/>
                        <a14:foregroundMark x1="41667" y1="40982" x2="49405" y2="52638"/>
                        <a14:foregroundMark x1="49405" y1="52638" x2="55238" y2="56933"/>
                        <a14:foregroundMark x1="55238" y1="56933" x2="54405" y2="48344"/>
                        <a14:foregroundMark x1="54405" y1="48344" x2="51310" y2="73006"/>
                        <a14:foregroundMark x1="51310" y1="73006" x2="59405" y2="34479"/>
                        <a14:foregroundMark x1="59405" y1="34479" x2="49405" y2="37178"/>
                        <a14:foregroundMark x1="49405" y1="37178" x2="47024" y2="49080"/>
                        <a14:foregroundMark x1="47024" y1="49080" x2="59167" y2="46503"/>
                        <a14:foregroundMark x1="59167" y1="46503" x2="63690" y2="37055"/>
                        <a14:foregroundMark x1="63690" y1="37055" x2="55357" y2="31534"/>
                        <a14:foregroundMark x1="55357" y1="31534" x2="51786" y2="38528"/>
                        <a14:foregroundMark x1="51786" y1="38528" x2="52024" y2="53620"/>
                        <a14:foregroundMark x1="52024" y1="53620" x2="57500" y2="59509"/>
                        <a14:foregroundMark x1="57500" y1="59509" x2="64643" y2="56319"/>
                        <a14:foregroundMark x1="64643" y1="56319" x2="70952" y2="47239"/>
                        <a14:foregroundMark x1="70952" y1="47239" x2="65000" y2="40368"/>
                        <a14:foregroundMark x1="65000" y1="40368" x2="55357" y2="39264"/>
                        <a14:foregroundMark x1="55357" y1="39264" x2="51548" y2="47607"/>
                        <a14:foregroundMark x1="51548" y1="47607" x2="54167" y2="64540"/>
                        <a14:foregroundMark x1="54167" y1="64540" x2="62976" y2="64417"/>
                        <a14:foregroundMark x1="62976" y1="64417" x2="68214" y2="56319"/>
                        <a14:foregroundMark x1="72976" y1="54969" x2="62738" y2="74724"/>
                        <a14:foregroundMark x1="62738" y1="74724" x2="56667" y2="78896"/>
                        <a14:foregroundMark x1="56667" y1="78896" x2="39286" y2="77055"/>
                        <a14:foregroundMark x1="39286" y1="77055" x2="23571" y2="71411"/>
                        <a14:foregroundMark x1="23571" y1="71411" x2="13452" y2="56196"/>
                        <a14:foregroundMark x1="13452" y1="56196" x2="11548" y2="45890"/>
                        <a14:foregroundMark x1="11548" y1="45890" x2="34762" y2="14479"/>
                        <a14:foregroundMark x1="34762" y1="14479" x2="53929" y2="11411"/>
                        <a14:foregroundMark x1="53929" y1="11411" x2="74881" y2="19387"/>
                        <a14:foregroundMark x1="74881" y1="19387" x2="85833" y2="34969"/>
                        <a14:foregroundMark x1="85833" y1="34969" x2="87262" y2="57301"/>
                        <a14:foregroundMark x1="87262" y1="57301" x2="85714" y2="66012"/>
                        <a14:foregroundMark x1="85714" y1="66012" x2="74643" y2="80736"/>
                        <a14:foregroundMark x1="74643" y1="80736" x2="67500" y2="86135"/>
                        <a14:foregroundMark x1="67500" y1="86135" x2="43452" y2="91779"/>
                        <a14:foregroundMark x1="43452" y1="91779" x2="34881" y2="89325"/>
                        <a14:foregroundMark x1="34881" y1="89325" x2="19524" y2="77791"/>
                        <a14:foregroundMark x1="19524" y1="77791" x2="9762" y2="55951"/>
                        <a14:foregroundMark x1="9762" y1="55951" x2="11429" y2="43436"/>
                        <a14:foregroundMark x1="11429" y1="43436" x2="25119" y2="18896"/>
                        <a14:foregroundMark x1="25119" y1="18896" x2="26786" y2="17423"/>
                        <a14:foregroundMark x1="49286" y1="6994" x2="49286" y2="6994"/>
                        <a14:foregroundMark x1="91667" y1="50552" x2="91667" y2="50552"/>
                        <a14:foregroundMark x1="49405" y1="94356" x2="49405" y2="94356"/>
                      </a14:backgroundRemoval>
                    </a14:imgEffect>
                  </a14:imgLayer>
                </a14:imgProps>
              </a:ext>
              <a:ext uri="{28A0092B-C50C-407E-A947-70E740481C1C}">
                <a14:useLocalDpi xmlns:a14="http://schemas.microsoft.com/office/drawing/2010/main" val="0"/>
              </a:ext>
            </a:extLst>
          </a:blip>
          <a:srcRect/>
          <a:stretch>
            <a:fillRect/>
          </a:stretch>
        </p:blipFill>
        <p:spPr bwMode="auto">
          <a:xfrm>
            <a:off x="9458238" y="5311507"/>
            <a:ext cx="1506455" cy="146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065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22710D-D550-E249-8130-15361C7D58A3}"/>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E3CC5CE6-9D9F-6D4A-B645-5EA92EA0CEEC}"/>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6E19568B-3C51-B34A-8F3F-E2E287649B3B}"/>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Data Source</a:t>
            </a:r>
            <a:endParaRPr lang="en-US" b="1" dirty="0">
              <a:ln>
                <a:solidFill>
                  <a:schemeClr val="bg1"/>
                </a:solidFill>
              </a:ln>
              <a:solidFill>
                <a:schemeClr val="bg1"/>
              </a:solidFill>
            </a:endParaRPr>
          </a:p>
        </p:txBody>
      </p:sp>
      <p:sp>
        <p:nvSpPr>
          <p:cNvPr id="7" name="Content Placeholder 2">
            <a:extLst>
              <a:ext uri="{FF2B5EF4-FFF2-40B4-BE49-F238E27FC236}">
                <a16:creationId xmlns:a16="http://schemas.microsoft.com/office/drawing/2014/main" id="{FEC3DF1E-6FDF-4C44-8AFB-29E9568AB9F6}"/>
              </a:ext>
            </a:extLst>
          </p:cNvPr>
          <p:cNvSpPr>
            <a:spLocks noGrp="1"/>
          </p:cNvSpPr>
          <p:nvPr>
            <p:ph idx="1"/>
          </p:nvPr>
        </p:nvSpPr>
        <p:spPr>
          <a:xfrm>
            <a:off x="838200" y="1825625"/>
            <a:ext cx="10960510" cy="4351338"/>
          </a:xfrm>
        </p:spPr>
        <p:txBody>
          <a:bodyPr>
            <a:normAutofit fontScale="92500" lnSpcReduction="10000"/>
          </a:bodyPr>
          <a:lstStyle/>
          <a:p>
            <a:r>
              <a:rPr lang="en-US" dirty="0"/>
              <a:t>Average of 300,000 tweets per month from Oct 2019 – Oct 2020 available for analysis.</a:t>
            </a:r>
          </a:p>
          <a:p>
            <a:endParaRPr lang="en-US" dirty="0"/>
          </a:p>
          <a:p>
            <a:r>
              <a:rPr lang="en-US" dirty="0"/>
              <a:t>Tweets were retrieved querying by team names, providing a broader and more representative dataset for the analysis.</a:t>
            </a:r>
          </a:p>
          <a:p>
            <a:endParaRPr lang="en-US" dirty="0"/>
          </a:p>
          <a:p>
            <a:r>
              <a:rPr lang="en-US" dirty="0"/>
              <a:t>The last six months (May20-Oct20) across the league will be our subject of analysis. </a:t>
            </a:r>
          </a:p>
          <a:p>
            <a:endParaRPr lang="en-US" dirty="0"/>
          </a:p>
          <a:p>
            <a:r>
              <a:rPr lang="en-US" dirty="0"/>
              <a:t>A sample of 100,000 random tweets per month to reduce processing time.</a:t>
            </a:r>
          </a:p>
        </p:txBody>
      </p:sp>
    </p:spTree>
    <p:extLst>
      <p:ext uri="{BB962C8B-B14F-4D97-AF65-F5344CB8AC3E}">
        <p14:creationId xmlns:p14="http://schemas.microsoft.com/office/powerpoint/2010/main" val="2747416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5F807A-5C4F-4647-8795-38D94DB29C97}"/>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9162D303-3EA0-D249-870F-E0035B1BAD5A}"/>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6349B7AA-58EA-4849-AA3F-3130148F671F}"/>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Text Cleaning</a:t>
            </a:r>
            <a:endParaRPr lang="en-US" b="1" dirty="0">
              <a:ln>
                <a:solidFill>
                  <a:schemeClr val="bg1"/>
                </a:solidFill>
              </a:ln>
              <a:solidFill>
                <a:schemeClr val="bg1"/>
              </a:solidFill>
            </a:endParaRPr>
          </a:p>
        </p:txBody>
      </p:sp>
      <p:pic>
        <p:nvPicPr>
          <p:cNvPr id="10" name="Picture 9" descr="Graphical user interface, text, application&#10;&#10;Description automatically generated">
            <a:extLst>
              <a:ext uri="{FF2B5EF4-FFF2-40B4-BE49-F238E27FC236}">
                <a16:creationId xmlns:a16="http://schemas.microsoft.com/office/drawing/2014/main" id="{B7D02A42-1F73-B844-B758-8BD903F9B12F}"/>
              </a:ext>
            </a:extLst>
          </p:cNvPr>
          <p:cNvPicPr>
            <a:picLocks noChangeAspect="1"/>
          </p:cNvPicPr>
          <p:nvPr/>
        </p:nvPicPr>
        <p:blipFill>
          <a:blip r:embed="rId3"/>
          <a:stretch>
            <a:fillRect/>
          </a:stretch>
        </p:blipFill>
        <p:spPr>
          <a:xfrm>
            <a:off x="3455371" y="1495627"/>
            <a:ext cx="8717174" cy="4612800"/>
          </a:xfrm>
          <a:prstGeom prst="rect">
            <a:avLst/>
          </a:prstGeom>
        </p:spPr>
      </p:pic>
      <p:sp>
        <p:nvSpPr>
          <p:cNvPr id="11" name="Content Placeholder 2">
            <a:extLst>
              <a:ext uri="{FF2B5EF4-FFF2-40B4-BE49-F238E27FC236}">
                <a16:creationId xmlns:a16="http://schemas.microsoft.com/office/drawing/2014/main" id="{F3CAE250-B44A-8F4A-A087-B4586211CAA2}"/>
              </a:ext>
            </a:extLst>
          </p:cNvPr>
          <p:cNvSpPr>
            <a:spLocks noGrp="1"/>
          </p:cNvSpPr>
          <p:nvPr>
            <p:ph idx="1"/>
          </p:nvPr>
        </p:nvSpPr>
        <p:spPr>
          <a:xfrm>
            <a:off x="322007" y="2050025"/>
            <a:ext cx="2646824" cy="4058401"/>
          </a:xfrm>
        </p:spPr>
        <p:txBody>
          <a:bodyPr>
            <a:normAutofit/>
          </a:bodyPr>
          <a:lstStyle/>
          <a:p>
            <a:r>
              <a:rPr lang="en-US" sz="2000" dirty="0"/>
              <a:t>Move from text with great amount of noise, to an organized text data table.</a:t>
            </a:r>
          </a:p>
          <a:p>
            <a:endParaRPr lang="en-US" sz="2000" dirty="0"/>
          </a:p>
          <a:p>
            <a:r>
              <a:rPr lang="en-US" sz="2000" dirty="0"/>
              <a:t>Remove URL, emojis, RTs, numbers, </a:t>
            </a:r>
            <a:r>
              <a:rPr lang="en-US" sz="2000" dirty="0" err="1"/>
              <a:t>stopwords</a:t>
            </a:r>
            <a:r>
              <a:rPr lang="en-US" sz="2000" dirty="0"/>
              <a:t> (+team names)</a:t>
            </a:r>
          </a:p>
          <a:p>
            <a:pPr marL="0" indent="0">
              <a:buNone/>
            </a:pPr>
            <a:endParaRPr lang="en-US" sz="2000" dirty="0"/>
          </a:p>
        </p:txBody>
      </p:sp>
    </p:spTree>
    <p:extLst>
      <p:ext uri="{BB962C8B-B14F-4D97-AF65-F5344CB8AC3E}">
        <p14:creationId xmlns:p14="http://schemas.microsoft.com/office/powerpoint/2010/main" val="3884212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4A946E-7E58-CE42-8911-E33C96E263FE}"/>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2F7FEB55-E3FF-434C-BB08-0F500F802466}"/>
              </a:ext>
            </a:extLst>
          </p:cNvPr>
          <p:cNvPicPr>
            <a:picLocks noChangeAspect="1"/>
          </p:cNvPicPr>
          <p:nvPr/>
        </p:nvPicPr>
        <p:blipFill>
          <a:blip r:embed="rId2"/>
          <a:stretch>
            <a:fillRect/>
          </a:stretch>
        </p:blipFill>
        <p:spPr>
          <a:xfrm>
            <a:off x="10058400" y="-2433"/>
            <a:ext cx="2114145" cy="1189207"/>
          </a:xfrm>
          <a:prstGeom prst="rect">
            <a:avLst/>
          </a:prstGeom>
        </p:spPr>
      </p:pic>
      <p:sp>
        <p:nvSpPr>
          <p:cNvPr id="9" name="Title 1">
            <a:extLst>
              <a:ext uri="{FF2B5EF4-FFF2-40B4-BE49-F238E27FC236}">
                <a16:creationId xmlns:a16="http://schemas.microsoft.com/office/drawing/2014/main" id="{814D45B4-87B3-F74D-9B23-39540E6735CB}"/>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Text Cleaning</a:t>
            </a:r>
            <a:endParaRPr lang="en-US" b="1" dirty="0">
              <a:ln>
                <a:solidFill>
                  <a:schemeClr val="bg1"/>
                </a:solidFill>
              </a:ln>
              <a:solidFill>
                <a:schemeClr val="bg1"/>
              </a:solidFill>
            </a:endParaRPr>
          </a:p>
        </p:txBody>
      </p:sp>
      <p:pic>
        <p:nvPicPr>
          <p:cNvPr id="10" name="Picture 9" descr="Text&#10;&#10;Description automatically generated">
            <a:extLst>
              <a:ext uri="{FF2B5EF4-FFF2-40B4-BE49-F238E27FC236}">
                <a16:creationId xmlns:a16="http://schemas.microsoft.com/office/drawing/2014/main" id="{2561DF15-2345-BA41-AC36-1887622A6009}"/>
              </a:ext>
            </a:extLst>
          </p:cNvPr>
          <p:cNvPicPr>
            <a:picLocks noChangeAspect="1"/>
          </p:cNvPicPr>
          <p:nvPr/>
        </p:nvPicPr>
        <p:blipFill rotWithShape="1">
          <a:blip r:embed="rId3"/>
          <a:srcRect b="26347"/>
          <a:stretch/>
        </p:blipFill>
        <p:spPr>
          <a:xfrm>
            <a:off x="2704334" y="1263930"/>
            <a:ext cx="7118091" cy="5159014"/>
          </a:xfrm>
          <a:prstGeom prst="rect">
            <a:avLst/>
          </a:prstGeom>
        </p:spPr>
      </p:pic>
      <p:sp>
        <p:nvSpPr>
          <p:cNvPr id="11" name="Content Placeholder 2">
            <a:extLst>
              <a:ext uri="{FF2B5EF4-FFF2-40B4-BE49-F238E27FC236}">
                <a16:creationId xmlns:a16="http://schemas.microsoft.com/office/drawing/2014/main" id="{0B67DBF1-431E-0F40-87E8-25226AFD0956}"/>
              </a:ext>
            </a:extLst>
          </p:cNvPr>
          <p:cNvSpPr>
            <a:spLocks noGrp="1"/>
          </p:cNvSpPr>
          <p:nvPr>
            <p:ph idx="1"/>
          </p:nvPr>
        </p:nvSpPr>
        <p:spPr>
          <a:xfrm>
            <a:off x="322007" y="2050026"/>
            <a:ext cx="2627670" cy="648930"/>
          </a:xfrm>
        </p:spPr>
        <p:txBody>
          <a:bodyPr>
            <a:normAutofit/>
          </a:bodyPr>
          <a:lstStyle/>
          <a:p>
            <a:r>
              <a:rPr lang="en-US" dirty="0"/>
              <a:t>Output:</a:t>
            </a:r>
          </a:p>
          <a:p>
            <a:pPr marL="0" indent="0">
              <a:buNone/>
            </a:pPr>
            <a:endParaRPr lang="en-US" dirty="0"/>
          </a:p>
        </p:txBody>
      </p:sp>
    </p:spTree>
    <p:extLst>
      <p:ext uri="{BB962C8B-B14F-4D97-AF65-F5344CB8AC3E}">
        <p14:creationId xmlns:p14="http://schemas.microsoft.com/office/powerpoint/2010/main" val="2960720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29F7F4-62F5-B94B-A90E-1A86B1949E9D}"/>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1C597A4-9EEA-5E42-84B4-CFC41A1DACB6}"/>
              </a:ext>
            </a:extLst>
          </p:cNvPr>
          <p:cNvPicPr>
            <a:picLocks noChangeAspect="1"/>
          </p:cNvPicPr>
          <p:nvPr/>
        </p:nvPicPr>
        <p:blipFill>
          <a:blip r:embed="rId3"/>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C550472A-DBEA-AD47-AB5A-57A265BD58D7}"/>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Month to Month share of voice</a:t>
            </a:r>
            <a:endParaRPr lang="en-US" b="1" dirty="0">
              <a:ln>
                <a:solidFill>
                  <a:schemeClr val="bg1"/>
                </a:solidFill>
              </a:ln>
              <a:solidFill>
                <a:schemeClr val="bg1"/>
              </a:solidFill>
            </a:endParaRPr>
          </a:p>
        </p:txBody>
      </p:sp>
      <p:pic>
        <p:nvPicPr>
          <p:cNvPr id="7" name="Picture 6" descr="Chart, line chart&#10;&#10;Description automatically generated">
            <a:extLst>
              <a:ext uri="{FF2B5EF4-FFF2-40B4-BE49-F238E27FC236}">
                <a16:creationId xmlns:a16="http://schemas.microsoft.com/office/drawing/2014/main" id="{EE59D4F8-1D1A-7748-A34F-97F8202F298A}"/>
              </a:ext>
            </a:extLst>
          </p:cNvPr>
          <p:cNvPicPr>
            <a:picLocks noChangeAspect="1"/>
          </p:cNvPicPr>
          <p:nvPr/>
        </p:nvPicPr>
        <p:blipFill>
          <a:blip r:embed="rId4"/>
          <a:stretch>
            <a:fillRect/>
          </a:stretch>
        </p:blipFill>
        <p:spPr>
          <a:xfrm>
            <a:off x="449093" y="1406517"/>
            <a:ext cx="7986984" cy="4941364"/>
          </a:xfrm>
          <a:prstGeom prst="rect">
            <a:avLst/>
          </a:prstGeom>
        </p:spPr>
      </p:pic>
      <p:sp>
        <p:nvSpPr>
          <p:cNvPr id="8" name="Content Placeholder 2">
            <a:extLst>
              <a:ext uri="{FF2B5EF4-FFF2-40B4-BE49-F238E27FC236}">
                <a16:creationId xmlns:a16="http://schemas.microsoft.com/office/drawing/2014/main" id="{2A997F7E-C810-704F-83C0-B6F29D151B6E}"/>
              </a:ext>
            </a:extLst>
          </p:cNvPr>
          <p:cNvSpPr>
            <a:spLocks noGrp="1"/>
          </p:cNvSpPr>
          <p:nvPr>
            <p:ph idx="1"/>
          </p:nvPr>
        </p:nvSpPr>
        <p:spPr>
          <a:xfrm>
            <a:off x="8760542" y="1902541"/>
            <a:ext cx="2743199" cy="4058401"/>
          </a:xfrm>
        </p:spPr>
        <p:txBody>
          <a:bodyPr>
            <a:normAutofit/>
          </a:bodyPr>
          <a:lstStyle/>
          <a:p>
            <a:r>
              <a:rPr lang="en-US" sz="2000" dirty="0"/>
              <a:t>Nike has maintained its lead in mentions versus its top competitor Adidas.</a:t>
            </a:r>
          </a:p>
          <a:p>
            <a:r>
              <a:rPr lang="en-US" sz="2000" dirty="0"/>
              <a:t>From June20 – Sept20, trend in mentions for both brands moved in lockstep.</a:t>
            </a:r>
          </a:p>
          <a:p>
            <a:endParaRPr lang="en-US" sz="2000" dirty="0"/>
          </a:p>
          <a:p>
            <a:pPr marL="0" indent="0">
              <a:buNone/>
            </a:pPr>
            <a:endParaRPr lang="en-US" sz="2000" dirty="0"/>
          </a:p>
        </p:txBody>
      </p:sp>
    </p:spTree>
    <p:extLst>
      <p:ext uri="{BB962C8B-B14F-4D97-AF65-F5344CB8AC3E}">
        <p14:creationId xmlns:p14="http://schemas.microsoft.com/office/powerpoint/2010/main" val="4007227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0AF5D0-E72E-9147-BA9C-CD5B7A8FB3EA}"/>
              </a:ext>
            </a:extLst>
          </p:cNvPr>
          <p:cNvSpPr/>
          <p:nvPr/>
        </p:nvSpPr>
        <p:spPr>
          <a:xfrm>
            <a:off x="0" y="0"/>
            <a:ext cx="12192000" cy="1186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F7D0A2F2-F38F-FD4F-B3E5-7421384BB45F}"/>
              </a:ext>
            </a:extLst>
          </p:cNvPr>
          <p:cNvPicPr>
            <a:picLocks noChangeAspect="1"/>
          </p:cNvPicPr>
          <p:nvPr/>
        </p:nvPicPr>
        <p:blipFill>
          <a:blip r:embed="rId2"/>
          <a:stretch>
            <a:fillRect/>
          </a:stretch>
        </p:blipFill>
        <p:spPr>
          <a:xfrm>
            <a:off x="10058400" y="-2433"/>
            <a:ext cx="2114145" cy="1189207"/>
          </a:xfrm>
          <a:prstGeom prst="rect">
            <a:avLst/>
          </a:prstGeom>
        </p:spPr>
      </p:pic>
      <p:sp>
        <p:nvSpPr>
          <p:cNvPr id="6" name="Title 1">
            <a:extLst>
              <a:ext uri="{FF2B5EF4-FFF2-40B4-BE49-F238E27FC236}">
                <a16:creationId xmlns:a16="http://schemas.microsoft.com/office/drawing/2014/main" id="{0E582B71-09D8-FD4A-B648-B299783C24CC}"/>
              </a:ext>
            </a:extLst>
          </p:cNvPr>
          <p:cNvSpPr>
            <a:spLocks noGrp="1"/>
          </p:cNvSpPr>
          <p:nvPr>
            <p:ph type="title"/>
          </p:nvPr>
        </p:nvSpPr>
        <p:spPr>
          <a:xfrm>
            <a:off x="449093" y="85032"/>
            <a:ext cx="10515600" cy="1325563"/>
          </a:xfrm>
        </p:spPr>
        <p:txBody>
          <a:bodyPr/>
          <a:lstStyle/>
          <a:p>
            <a:r>
              <a:rPr lang="en-US" b="1" dirty="0">
                <a:ln>
                  <a:solidFill>
                    <a:schemeClr val="bg1"/>
                  </a:solidFill>
                </a:ln>
                <a:sym typeface="Wingdings" pitchFamily="2" charset="2"/>
              </a:rPr>
              <a:t> </a:t>
            </a:r>
            <a:r>
              <a:rPr lang="en-US" b="1" dirty="0">
                <a:ln>
                  <a:solidFill>
                    <a:schemeClr val="bg1"/>
                  </a:solidFill>
                </a:ln>
                <a:solidFill>
                  <a:schemeClr val="bg1"/>
                </a:solidFill>
                <a:sym typeface="Wingdings" pitchFamily="2" charset="2"/>
              </a:rPr>
              <a:t>May-June.</a:t>
            </a:r>
            <a:endParaRPr lang="en-US" b="1" dirty="0">
              <a:ln>
                <a:solidFill>
                  <a:schemeClr val="bg1"/>
                </a:solidFill>
              </a:ln>
              <a:solidFill>
                <a:schemeClr val="bg1"/>
              </a:solidFill>
            </a:endParaRPr>
          </a:p>
        </p:txBody>
      </p:sp>
      <p:pic>
        <p:nvPicPr>
          <p:cNvPr id="11" name="Picture 10" descr="A close - up of a computer screen&#10;&#10;Description automatically generated with low confidence">
            <a:extLst>
              <a:ext uri="{FF2B5EF4-FFF2-40B4-BE49-F238E27FC236}">
                <a16:creationId xmlns:a16="http://schemas.microsoft.com/office/drawing/2014/main" id="{161CD537-8297-A040-9984-8E1D248EBE6C}"/>
              </a:ext>
            </a:extLst>
          </p:cNvPr>
          <p:cNvPicPr>
            <a:picLocks noChangeAspect="1"/>
          </p:cNvPicPr>
          <p:nvPr/>
        </p:nvPicPr>
        <p:blipFill>
          <a:blip r:embed="rId3"/>
          <a:stretch>
            <a:fillRect/>
          </a:stretch>
        </p:blipFill>
        <p:spPr>
          <a:xfrm>
            <a:off x="927170" y="1779927"/>
            <a:ext cx="5646907" cy="4608731"/>
          </a:xfrm>
          <a:prstGeom prst="rect">
            <a:avLst/>
          </a:prstGeom>
          <a:ln>
            <a:solidFill>
              <a:schemeClr val="tx1"/>
            </a:solidFill>
          </a:ln>
        </p:spPr>
      </p:pic>
      <p:sp>
        <p:nvSpPr>
          <p:cNvPr id="12" name="TextBox 11">
            <a:extLst>
              <a:ext uri="{FF2B5EF4-FFF2-40B4-BE49-F238E27FC236}">
                <a16:creationId xmlns:a16="http://schemas.microsoft.com/office/drawing/2014/main" id="{70A46AEC-0D3B-8344-B528-E020F862D9F6}"/>
              </a:ext>
            </a:extLst>
          </p:cNvPr>
          <p:cNvSpPr txBox="1"/>
          <p:nvPr/>
        </p:nvSpPr>
        <p:spPr>
          <a:xfrm>
            <a:off x="2733357" y="1371440"/>
            <a:ext cx="2034531" cy="369332"/>
          </a:xfrm>
          <a:prstGeom prst="rect">
            <a:avLst/>
          </a:prstGeom>
          <a:noFill/>
        </p:spPr>
        <p:txBody>
          <a:bodyPr wrap="none" rtlCol="0">
            <a:spAutoFit/>
          </a:bodyPr>
          <a:lstStyle/>
          <a:p>
            <a:r>
              <a:rPr lang="en-US" dirty="0"/>
              <a:t>Commonality Cloud</a:t>
            </a:r>
          </a:p>
        </p:txBody>
      </p:sp>
      <p:sp>
        <p:nvSpPr>
          <p:cNvPr id="13" name="Content Placeholder 2">
            <a:extLst>
              <a:ext uri="{FF2B5EF4-FFF2-40B4-BE49-F238E27FC236}">
                <a16:creationId xmlns:a16="http://schemas.microsoft.com/office/drawing/2014/main" id="{069E4A5B-AAFB-8442-B783-F9E97AAC867E}"/>
              </a:ext>
            </a:extLst>
          </p:cNvPr>
          <p:cNvSpPr>
            <a:spLocks noGrp="1"/>
          </p:cNvSpPr>
          <p:nvPr>
            <p:ph idx="1"/>
          </p:nvPr>
        </p:nvSpPr>
        <p:spPr>
          <a:xfrm>
            <a:off x="7020233" y="1779927"/>
            <a:ext cx="4852219" cy="4608731"/>
          </a:xfrm>
        </p:spPr>
        <p:txBody>
          <a:bodyPr>
            <a:normAutofit fontScale="92500" lnSpcReduction="10000"/>
          </a:bodyPr>
          <a:lstStyle/>
          <a:p>
            <a:r>
              <a:rPr lang="en-US" sz="2000" dirty="0"/>
              <a:t>Michael Jordan was a common topic during these months due to ESPN’s documentary which final episode was in May.</a:t>
            </a:r>
          </a:p>
          <a:p>
            <a:endParaRPr lang="en-US" sz="2000" dirty="0"/>
          </a:p>
          <a:p>
            <a:r>
              <a:rPr lang="en-US" sz="2000" dirty="0"/>
              <a:t>Nike own’s the brand Jordan, which was created initially for M.J and then released to the public. Direct or indirect exposure to the brand.</a:t>
            </a:r>
          </a:p>
          <a:p>
            <a:endParaRPr lang="en-US" sz="2000" dirty="0"/>
          </a:p>
          <a:p>
            <a:r>
              <a:rPr lang="en-US" sz="2000" dirty="0"/>
              <a:t>“Watch Online” / “Watch live” and similar words were common. These channels open an opportunity for online advertising.</a:t>
            </a:r>
          </a:p>
          <a:p>
            <a:endParaRPr lang="en-US" sz="2000" dirty="0"/>
          </a:p>
          <a:p>
            <a:r>
              <a:rPr lang="en-US" sz="2000" dirty="0"/>
              <a:t>Lebron James stays at the top of mentions. Nike sponsored athlete.</a:t>
            </a:r>
          </a:p>
        </p:txBody>
      </p:sp>
    </p:spTree>
    <p:extLst>
      <p:ext uri="{BB962C8B-B14F-4D97-AF65-F5344CB8AC3E}">
        <p14:creationId xmlns:p14="http://schemas.microsoft.com/office/powerpoint/2010/main" val="3474784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1746</TotalTime>
  <Words>956</Words>
  <Application>Microsoft Macintosh PowerPoint</Application>
  <PresentationFormat>Widescreen</PresentationFormat>
  <Paragraphs>93</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 Nike Philosophy</vt:lpstr>
      <vt:lpstr> Goal</vt:lpstr>
      <vt:lpstr> Data Source</vt:lpstr>
      <vt:lpstr> Text Cleaning</vt:lpstr>
      <vt:lpstr> Text Cleaning</vt:lpstr>
      <vt:lpstr> Month to Month share of voice</vt:lpstr>
      <vt:lpstr> May-June.</vt:lpstr>
      <vt:lpstr> May-June</vt:lpstr>
      <vt:lpstr> 6 Months Word associations</vt:lpstr>
      <vt:lpstr> Commonality Cloud 6 months</vt:lpstr>
      <vt:lpstr> Comparison  Cloud 6 months</vt:lpstr>
      <vt:lpstr> Most frequent unigrams</vt:lpstr>
      <vt:lpstr> Most frequent bigrams</vt:lpstr>
      <vt:lpstr> Association Topics (nike, nxt)</vt:lpstr>
      <vt:lpstr> Conclusions/ 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Romero</dc:creator>
  <cp:lastModifiedBy>Microsoft Office User</cp:lastModifiedBy>
  <cp:revision>31</cp:revision>
  <dcterms:created xsi:type="dcterms:W3CDTF">2021-01-19T20:21:14Z</dcterms:created>
  <dcterms:modified xsi:type="dcterms:W3CDTF">2021-01-28T01:38:58Z</dcterms:modified>
</cp:coreProperties>
</file>